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1" r:id="rId4"/>
    <p:sldId id="272" r:id="rId5"/>
    <p:sldId id="273" r:id="rId6"/>
    <p:sldId id="268" r:id="rId7"/>
    <p:sldId id="274" r:id="rId8"/>
    <p:sldId id="276" r:id="rId9"/>
    <p:sldId id="275" r:id="rId10"/>
    <p:sldId id="262" r:id="rId11"/>
    <p:sldId id="277" r:id="rId12"/>
    <p:sldId id="269" r:id="rId13"/>
    <p:sldId id="267" r:id="rId14"/>
    <p:sldId id="26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y Anderson" initials="BA" lastIdx="2" clrIdx="0">
    <p:extLst>
      <p:ext uri="{19B8F6BF-5375-455C-9EA6-DF929625EA0E}">
        <p15:presenceInfo xmlns:p15="http://schemas.microsoft.com/office/powerpoint/2012/main" userId="rThEtRn2gmMh5E5UAaKZVS33tWY/5RykcvkPnEIlY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A27"/>
    <a:srgbClr val="E0511D"/>
    <a:srgbClr val="132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F5529E-D76B-415F-BC02-B28BE361ED0F}" v="13" dt="2020-07-31T21:08:01.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22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Anderson" userId="rThEtRn2gmMh5E5UAaKZVS33tWY/5RykcvkPnEIlYEA=" providerId="None" clId="Web-{76F5529E-D76B-415F-BC02-B28BE361ED0F}"/>
    <pc:docChg chg="modSld">
      <pc:chgData name="Bethany Anderson" userId="rThEtRn2gmMh5E5UAaKZVS33tWY/5RykcvkPnEIlYEA=" providerId="None" clId="Web-{76F5529E-D76B-415F-BC02-B28BE361ED0F}" dt="2020-07-31T21:08:01.685" v="10" actId="20577"/>
      <pc:docMkLst>
        <pc:docMk/>
      </pc:docMkLst>
      <pc:sldChg chg="modSp">
        <pc:chgData name="Bethany Anderson" userId="rThEtRn2gmMh5E5UAaKZVS33tWY/5RykcvkPnEIlYEA=" providerId="None" clId="Web-{76F5529E-D76B-415F-BC02-B28BE361ED0F}" dt="2020-07-31T21:07:58.888" v="8" actId="20577"/>
        <pc:sldMkLst>
          <pc:docMk/>
          <pc:sldMk cId="4058612719" sldId="263"/>
        </pc:sldMkLst>
        <pc:spChg chg="mod">
          <ac:chgData name="Bethany Anderson" userId="rThEtRn2gmMh5E5UAaKZVS33tWY/5RykcvkPnEIlYEA=" providerId="None" clId="Web-{76F5529E-D76B-415F-BC02-B28BE361ED0F}" dt="2020-07-31T21:07:58.888" v="8" actId="20577"/>
          <ac:spMkLst>
            <pc:docMk/>
            <pc:sldMk cId="4058612719" sldId="263"/>
            <ac:spMk id="3" creationId="{1DB1016C-0F2A-40AA-822F-E66F08ACC1AB}"/>
          </ac:spMkLst>
        </pc:spChg>
      </pc:sldChg>
      <pc:sldChg chg="modSp">
        <pc:chgData name="Bethany Anderson" userId="rThEtRn2gmMh5E5UAaKZVS33tWY/5RykcvkPnEIlYEA=" providerId="None" clId="Web-{76F5529E-D76B-415F-BC02-B28BE361ED0F}" dt="2020-07-31T21:07:34.169" v="2" actId="20577"/>
        <pc:sldMkLst>
          <pc:docMk/>
          <pc:sldMk cId="327209011" sldId="277"/>
        </pc:sldMkLst>
        <pc:spChg chg="mod">
          <ac:chgData name="Bethany Anderson" userId="rThEtRn2gmMh5E5UAaKZVS33tWY/5RykcvkPnEIlYEA=" providerId="None" clId="Web-{76F5529E-D76B-415F-BC02-B28BE361ED0F}" dt="2020-07-31T21:07:34.169" v="2" actId="20577"/>
          <ac:spMkLst>
            <pc:docMk/>
            <pc:sldMk cId="327209011" sldId="277"/>
            <ac:spMk id="3" creationId="{1DB1016C-0F2A-40AA-822F-E66F08ACC1A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329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7/31/20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kaczmar@illinois.edu" TargetMode="External"/><Relationship Id="rId2" Type="http://schemas.openxmlformats.org/officeDocument/2006/relationships/hyperlink" Target="mailto:bgandrsn@illinois.edu"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tpopp2@illinois.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hdl.handle.net/2142/10663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https:/docs.google.com/drawings/d/1sKptZVyML1J0XTTlj0yZRiWcnpxZwhvKq5BDF2RtUgs/edit?usp=sharin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5375" y="62707"/>
            <a:ext cx="10453687" cy="2387600"/>
          </a:xfrm>
        </p:spPr>
        <p:txBody>
          <a:bodyPr/>
          <a:lstStyle/>
          <a:p>
            <a:r>
              <a:rPr lang="en-US" b="1" dirty="0">
                <a:solidFill>
                  <a:schemeClr val="bg1"/>
                </a:solidFill>
                <a:latin typeface="Georgia"/>
                <a:cs typeface="Calibri Light"/>
              </a:rPr>
              <a:t>How to Build a Workflow</a:t>
            </a:r>
          </a:p>
        </p:txBody>
      </p:sp>
      <p:sp>
        <p:nvSpPr>
          <p:cNvPr id="3" name="Subtitle 2"/>
          <p:cNvSpPr>
            <a:spLocks noGrp="1"/>
          </p:cNvSpPr>
          <p:nvPr>
            <p:ph type="subTitle" idx="1"/>
          </p:nvPr>
        </p:nvSpPr>
        <p:spPr>
          <a:xfrm>
            <a:off x="631032" y="2506663"/>
            <a:ext cx="11382374" cy="1655762"/>
          </a:xfrm>
          <a:ln>
            <a:solidFill>
              <a:schemeClr val="accent1">
                <a:lumMod val="50000"/>
              </a:schemeClr>
            </a:solidFill>
          </a:ln>
        </p:spPr>
        <p:txBody>
          <a:bodyPr vert="horz" lIns="91440" tIns="45720" rIns="91440" bIns="45720" rtlCol="0" anchor="t">
            <a:normAutofit/>
          </a:bodyPr>
          <a:lstStyle/>
          <a:p>
            <a:r>
              <a:rPr lang="en-US" dirty="0">
                <a:solidFill>
                  <a:schemeClr val="bg1"/>
                </a:solidFill>
                <a:latin typeface="Calibri"/>
                <a:cs typeface="Calibri"/>
              </a:rPr>
              <a:t>Improving Digital Content Appraisal and Processing at the University of Illinois Library</a:t>
            </a:r>
          </a:p>
          <a:p>
            <a:endParaRPr lang="en-US" dirty="0">
              <a:solidFill>
                <a:schemeClr val="bg1"/>
              </a:solidFill>
              <a:latin typeface="Georgia"/>
              <a:cs typeface="Calibri"/>
            </a:endParaRPr>
          </a:p>
        </p:txBody>
      </p:sp>
      <p:pic>
        <p:nvPicPr>
          <p:cNvPr id="5" name="Picture 5" descr="A close up of a logo&#10;&#10;Description automatically generated">
            <a:extLst>
              <a:ext uri="{FF2B5EF4-FFF2-40B4-BE49-F238E27FC236}">
                <a16:creationId xmlns:a16="http://schemas.microsoft.com/office/drawing/2014/main" id="{1EE6B444-A464-4B29-8276-472F62B4BC99}"/>
              </a:ext>
            </a:extLst>
          </p:cNvPr>
          <p:cNvPicPr>
            <a:picLocks noChangeAspect="1"/>
          </p:cNvPicPr>
          <p:nvPr/>
        </p:nvPicPr>
        <p:blipFill>
          <a:blip r:embed="rId2"/>
          <a:stretch>
            <a:fillRect/>
          </a:stretch>
        </p:blipFill>
        <p:spPr>
          <a:xfrm>
            <a:off x="4438650" y="5799243"/>
            <a:ext cx="2743200" cy="712576"/>
          </a:xfrm>
          <a:prstGeom prst="rect">
            <a:avLst/>
          </a:prstGeom>
        </p:spPr>
      </p:pic>
      <p:sp>
        <p:nvSpPr>
          <p:cNvPr id="6" name="TextBox 5">
            <a:extLst>
              <a:ext uri="{FF2B5EF4-FFF2-40B4-BE49-F238E27FC236}">
                <a16:creationId xmlns:a16="http://schemas.microsoft.com/office/drawing/2014/main" id="{4CE125A8-C19D-442A-AAA3-41172DD3FAC0}"/>
              </a:ext>
            </a:extLst>
          </p:cNvPr>
          <p:cNvSpPr txBox="1"/>
          <p:nvPr/>
        </p:nvSpPr>
        <p:spPr>
          <a:xfrm>
            <a:off x="2366377" y="3820500"/>
            <a:ext cx="7446167"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E84A27"/>
                </a:solidFill>
                <a:latin typeface="Calibri"/>
                <a:cs typeface="Calibri"/>
              </a:rPr>
              <a:t>Bethany Anderson, Joanne Kaczmarek, and Tracy Popp</a:t>
            </a:r>
            <a:endParaRPr lang="en-US" sz="2400" b="1" dirty="0">
              <a:solidFill>
                <a:srgbClr val="E84A27"/>
              </a:solidFill>
              <a:latin typeface="Calibri"/>
              <a:ea typeface="+mn-lt"/>
              <a:cs typeface="Calibri"/>
            </a:endParaRPr>
          </a:p>
          <a:p>
            <a:pPr algn="ctr"/>
            <a:r>
              <a:rPr lang="en-US" sz="2400" b="1" dirty="0">
                <a:solidFill>
                  <a:srgbClr val="E84A27"/>
                </a:solidFill>
                <a:cs typeface="Calibri"/>
              </a:rPr>
              <a:t>University of Illinois Library</a:t>
            </a:r>
          </a:p>
          <a:p>
            <a:pPr algn="ctr"/>
            <a:endParaRPr lang="en-US" sz="2400" b="1" dirty="0">
              <a:solidFill>
                <a:srgbClr val="E84A27"/>
              </a:solidFill>
              <a:cs typeface="Calibri"/>
            </a:endParaRPr>
          </a:p>
          <a:p>
            <a:pPr algn="ctr"/>
            <a:r>
              <a:rPr lang="en-US" sz="2400" b="1" dirty="0">
                <a:solidFill>
                  <a:srgbClr val="E84A27"/>
                </a:solidFill>
                <a:cs typeface="Calibri"/>
              </a:rPr>
              <a:t>SAA Research Forum, August 5, 2020</a:t>
            </a:r>
          </a:p>
          <a:p>
            <a:endParaRPr lang="en-US" dirty="0">
              <a:cs typeface="Calibri"/>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A05-55D8-43CA-90F3-991088E5004D}"/>
              </a:ext>
            </a:extLst>
          </p:cNvPr>
          <p:cNvSpPr>
            <a:spLocks noGrp="1"/>
          </p:cNvSpPr>
          <p:nvPr>
            <p:ph type="title"/>
          </p:nvPr>
        </p:nvSpPr>
        <p:spPr>
          <a:xfrm>
            <a:off x="225879" y="64430"/>
            <a:ext cx="12039600" cy="1325563"/>
          </a:xfrm>
        </p:spPr>
        <p:txBody>
          <a:bodyPr/>
          <a:lstStyle/>
          <a:p>
            <a:r>
              <a:rPr lang="en-US" dirty="0">
                <a:solidFill>
                  <a:srgbClr val="E84A27"/>
                </a:solidFill>
                <a:latin typeface="Georgia"/>
                <a:cs typeface="Calibri Light"/>
              </a:rPr>
              <a:t>Rethinking workflows</a:t>
            </a:r>
          </a:p>
        </p:txBody>
      </p:sp>
      <p:sp>
        <p:nvSpPr>
          <p:cNvPr id="3" name="Content Placeholder 2">
            <a:extLst>
              <a:ext uri="{FF2B5EF4-FFF2-40B4-BE49-F238E27FC236}">
                <a16:creationId xmlns:a16="http://schemas.microsoft.com/office/drawing/2014/main" id="{1DB1016C-0F2A-40AA-822F-E66F08ACC1AB}"/>
              </a:ext>
            </a:extLst>
          </p:cNvPr>
          <p:cNvSpPr>
            <a:spLocks noGrp="1"/>
          </p:cNvSpPr>
          <p:nvPr>
            <p:ph idx="1"/>
          </p:nvPr>
        </p:nvSpPr>
        <p:spPr>
          <a:xfrm>
            <a:off x="838200" y="1521137"/>
            <a:ext cx="10515600" cy="4351338"/>
          </a:xfrm>
        </p:spPr>
        <p:txBody>
          <a:bodyPr vert="horz" lIns="91440" tIns="45720" rIns="91440" bIns="45720" rtlCol="0" anchor="t">
            <a:normAutofit/>
          </a:bodyPr>
          <a:lstStyle/>
          <a:p>
            <a:endParaRPr lang="en-US" dirty="0">
              <a:solidFill>
                <a:schemeClr val="bg1"/>
              </a:solidFill>
              <a:cs typeface="Calibri"/>
            </a:endParaRPr>
          </a:p>
          <a:p>
            <a:pPr lvl="1"/>
            <a:endParaRPr lang="en-US" dirty="0">
              <a:solidFill>
                <a:srgbClr val="E0511D"/>
              </a:solidFill>
              <a:cs typeface="Calibri"/>
            </a:endParaRPr>
          </a:p>
          <a:p>
            <a:endParaRPr lang="en-US" dirty="0">
              <a:solidFill>
                <a:schemeClr val="bg1"/>
              </a:solidFill>
              <a:cs typeface="Calibri"/>
            </a:endParaRPr>
          </a:p>
          <a:p>
            <a:endParaRPr lang="en-US" dirty="0">
              <a:solidFill>
                <a:schemeClr val="bg1"/>
              </a:solidFill>
              <a:cs typeface="Calibri"/>
            </a:endParaRPr>
          </a:p>
        </p:txBody>
      </p:sp>
      <p:pic>
        <p:nvPicPr>
          <p:cNvPr id="4" name="Picture 4" descr="A picture containing bird&#10;&#10;Description automatically generated">
            <a:extLst>
              <a:ext uri="{FF2B5EF4-FFF2-40B4-BE49-F238E27FC236}">
                <a16:creationId xmlns:a16="http://schemas.microsoft.com/office/drawing/2014/main" id="{AC734C1E-A0D2-4405-A551-C47752C77228}"/>
              </a:ext>
            </a:extLst>
          </p:cNvPr>
          <p:cNvPicPr>
            <a:picLocks noChangeAspect="1"/>
          </p:cNvPicPr>
          <p:nvPr/>
        </p:nvPicPr>
        <p:blipFill>
          <a:blip r:embed="rId2"/>
          <a:stretch>
            <a:fillRect/>
          </a:stretch>
        </p:blipFill>
        <p:spPr>
          <a:xfrm>
            <a:off x="152400" y="1595539"/>
            <a:ext cx="11819964" cy="4059129"/>
          </a:xfrm>
          <a:prstGeom prst="rect">
            <a:avLst/>
          </a:prstGeom>
        </p:spPr>
      </p:pic>
      <p:sp>
        <p:nvSpPr>
          <p:cNvPr id="5" name="TextBox 4">
            <a:extLst>
              <a:ext uri="{FF2B5EF4-FFF2-40B4-BE49-F238E27FC236}">
                <a16:creationId xmlns:a16="http://schemas.microsoft.com/office/drawing/2014/main" id="{E6EEDF2E-59F1-43B2-987C-FEDC406F70F4}"/>
              </a:ext>
            </a:extLst>
          </p:cNvPr>
          <p:cNvSpPr txBox="1"/>
          <p:nvPr/>
        </p:nvSpPr>
        <p:spPr>
          <a:xfrm>
            <a:off x="443752" y="5833782"/>
            <a:ext cx="676611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solidFill>
                <a:cs typeface="Calibri"/>
              </a:rPr>
              <a:t>Screenshot of current </a:t>
            </a:r>
            <a:r>
              <a:rPr lang="en-US" sz="1200" dirty="0">
                <a:solidFill>
                  <a:schemeClr val="bg1"/>
                </a:solidFill>
                <a:cs typeface="Calibri"/>
              </a:rPr>
              <a:t>workflow documentation</a:t>
            </a:r>
          </a:p>
        </p:txBody>
      </p:sp>
    </p:spTree>
    <p:extLst>
      <p:ext uri="{BB962C8B-B14F-4D97-AF65-F5344CB8AC3E}">
        <p14:creationId xmlns:p14="http://schemas.microsoft.com/office/powerpoint/2010/main" val="412923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A05-55D8-43CA-90F3-991088E5004D}"/>
              </a:ext>
            </a:extLst>
          </p:cNvPr>
          <p:cNvSpPr>
            <a:spLocks noGrp="1"/>
          </p:cNvSpPr>
          <p:nvPr>
            <p:ph type="title"/>
          </p:nvPr>
        </p:nvSpPr>
        <p:spPr>
          <a:xfrm>
            <a:off x="225879" y="64430"/>
            <a:ext cx="12039600" cy="1325563"/>
          </a:xfrm>
        </p:spPr>
        <p:txBody>
          <a:bodyPr/>
          <a:lstStyle/>
          <a:p>
            <a:r>
              <a:rPr lang="en-US" dirty="0">
                <a:solidFill>
                  <a:srgbClr val="E84A27"/>
                </a:solidFill>
                <a:latin typeface="Georgia"/>
                <a:cs typeface="Calibri Light"/>
              </a:rPr>
              <a:t>Informal survey of workflow documentation</a:t>
            </a:r>
          </a:p>
        </p:txBody>
      </p:sp>
      <p:sp>
        <p:nvSpPr>
          <p:cNvPr id="3" name="Content Placeholder 2">
            <a:extLst>
              <a:ext uri="{FF2B5EF4-FFF2-40B4-BE49-F238E27FC236}">
                <a16:creationId xmlns:a16="http://schemas.microsoft.com/office/drawing/2014/main" id="{1DB1016C-0F2A-40AA-822F-E66F08ACC1AB}"/>
              </a:ext>
            </a:extLst>
          </p:cNvPr>
          <p:cNvSpPr>
            <a:spLocks noGrp="1"/>
          </p:cNvSpPr>
          <p:nvPr>
            <p:ph idx="1"/>
          </p:nvPr>
        </p:nvSpPr>
        <p:spPr>
          <a:xfrm>
            <a:off x="838200" y="1521137"/>
            <a:ext cx="10515600" cy="4351338"/>
          </a:xfrm>
        </p:spPr>
        <p:txBody>
          <a:bodyPr vert="horz" lIns="91440" tIns="45720" rIns="91440" bIns="45720" rtlCol="0" anchor="t">
            <a:normAutofit/>
          </a:bodyPr>
          <a:lstStyle/>
          <a:p>
            <a:r>
              <a:rPr lang="en-US" dirty="0">
                <a:solidFill>
                  <a:schemeClr val="bg1"/>
                </a:solidFill>
                <a:cs typeface="Calibri"/>
              </a:rPr>
              <a:t>What does the digital workflow documentation landscape look like?</a:t>
            </a:r>
          </a:p>
          <a:p>
            <a:r>
              <a:rPr lang="en-US" dirty="0">
                <a:solidFill>
                  <a:schemeClr val="bg1"/>
                </a:solidFill>
                <a:cs typeface="Calibri"/>
              </a:rPr>
              <a:t>How are other institutions structuring their workflows? </a:t>
            </a:r>
          </a:p>
          <a:p>
            <a:r>
              <a:rPr lang="en-US" dirty="0">
                <a:solidFill>
                  <a:schemeClr val="bg1"/>
                </a:solidFill>
                <a:cs typeface="Calibri"/>
              </a:rPr>
              <a:t>How are other institutions representing their workflows?</a:t>
            </a:r>
          </a:p>
          <a:p>
            <a:r>
              <a:rPr lang="en-US" dirty="0">
                <a:solidFill>
                  <a:schemeClr val="bg1"/>
                </a:solidFill>
                <a:cs typeface="Calibri"/>
              </a:rPr>
              <a:t>What platforms do others use and where does documentation live?</a:t>
            </a:r>
          </a:p>
          <a:p>
            <a:pPr marL="0" indent="0">
              <a:buNone/>
            </a:pPr>
            <a:endParaRPr lang="en-US" dirty="0">
              <a:solidFill>
                <a:schemeClr val="bg1"/>
              </a:solidFill>
              <a:cs typeface="Calibri"/>
            </a:endParaRPr>
          </a:p>
          <a:p>
            <a:pPr marL="0" indent="0">
              <a:buNone/>
            </a:pPr>
            <a:r>
              <a:rPr lang="en-US" dirty="0">
                <a:solidFill>
                  <a:schemeClr val="bg1"/>
                </a:solidFill>
                <a:cs typeface="Calibri"/>
              </a:rPr>
              <a:t>Important to acknowledge that workflows exist in different environments, and speak to different needs, administrative structures, resources, and staffing models. And they are iterative and likely to change</a:t>
            </a:r>
            <a:endParaRPr lang="en-US">
              <a:solidFill>
                <a:schemeClr val="bg1"/>
              </a:solidFill>
            </a:endParaRPr>
          </a:p>
          <a:p>
            <a:pPr lvl="1"/>
            <a:endParaRPr lang="en-US" dirty="0">
              <a:solidFill>
                <a:srgbClr val="E0511D"/>
              </a:solidFill>
              <a:cs typeface="Calibri"/>
            </a:endParaRPr>
          </a:p>
          <a:p>
            <a:endParaRPr lang="en-US" dirty="0">
              <a:solidFill>
                <a:schemeClr val="bg1"/>
              </a:solidFill>
              <a:cs typeface="Calibri"/>
            </a:endParaRPr>
          </a:p>
          <a:p>
            <a:endParaRPr lang="en-US" dirty="0">
              <a:solidFill>
                <a:schemeClr val="bg1"/>
              </a:solidFill>
              <a:cs typeface="Calibri"/>
            </a:endParaRPr>
          </a:p>
        </p:txBody>
      </p:sp>
    </p:spTree>
    <p:extLst>
      <p:ext uri="{BB962C8B-B14F-4D97-AF65-F5344CB8AC3E}">
        <p14:creationId xmlns:p14="http://schemas.microsoft.com/office/powerpoint/2010/main" val="32720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A05-55D8-43CA-90F3-991088E5004D}"/>
              </a:ext>
            </a:extLst>
          </p:cNvPr>
          <p:cNvSpPr>
            <a:spLocks noGrp="1"/>
          </p:cNvSpPr>
          <p:nvPr>
            <p:ph type="title"/>
          </p:nvPr>
        </p:nvSpPr>
        <p:spPr>
          <a:xfrm>
            <a:off x="76200" y="78037"/>
            <a:ext cx="12039600" cy="1325563"/>
          </a:xfrm>
        </p:spPr>
        <p:txBody>
          <a:bodyPr/>
          <a:lstStyle/>
          <a:p>
            <a:r>
              <a:rPr lang="en-US" dirty="0">
                <a:solidFill>
                  <a:srgbClr val="E84A27"/>
                </a:solidFill>
                <a:latin typeface="Georgia"/>
                <a:cs typeface="Calibri Light"/>
              </a:rPr>
              <a:t>The landscape of workflow documentation</a:t>
            </a:r>
            <a:endParaRPr lang="en-US" dirty="0">
              <a:solidFill>
                <a:srgbClr val="E84A27"/>
              </a:solidFill>
            </a:endParaRPr>
          </a:p>
        </p:txBody>
      </p:sp>
      <p:sp>
        <p:nvSpPr>
          <p:cNvPr id="3" name="Content Placeholder 2">
            <a:extLst>
              <a:ext uri="{FF2B5EF4-FFF2-40B4-BE49-F238E27FC236}">
                <a16:creationId xmlns:a16="http://schemas.microsoft.com/office/drawing/2014/main" id="{1DB1016C-0F2A-40AA-822F-E66F08ACC1AB}"/>
              </a:ext>
            </a:extLst>
          </p:cNvPr>
          <p:cNvSpPr>
            <a:spLocks noGrp="1"/>
          </p:cNvSpPr>
          <p:nvPr>
            <p:ph idx="1"/>
          </p:nvPr>
        </p:nvSpPr>
        <p:spPr>
          <a:xfrm>
            <a:off x="838200" y="1521137"/>
            <a:ext cx="10515600" cy="4351338"/>
          </a:xfrm>
        </p:spPr>
        <p:txBody>
          <a:bodyPr vert="horz" lIns="91440" tIns="45720" rIns="91440" bIns="45720" rtlCol="0" anchor="t">
            <a:normAutofit/>
          </a:bodyPr>
          <a:lstStyle/>
          <a:p>
            <a:endParaRPr lang="en-US" dirty="0">
              <a:solidFill>
                <a:schemeClr val="bg1"/>
              </a:solidFill>
              <a:cs typeface="Calibri"/>
            </a:endParaRPr>
          </a:p>
          <a:p>
            <a:pPr lvl="1"/>
            <a:endParaRPr lang="en-US" dirty="0">
              <a:solidFill>
                <a:srgbClr val="E0511D"/>
              </a:solidFill>
              <a:cs typeface="Calibri"/>
            </a:endParaRPr>
          </a:p>
          <a:p>
            <a:endParaRPr lang="en-US" dirty="0">
              <a:solidFill>
                <a:schemeClr val="bg1"/>
              </a:solidFill>
              <a:cs typeface="Calibri"/>
            </a:endParaRPr>
          </a:p>
          <a:p>
            <a:endParaRPr lang="en-US" dirty="0">
              <a:solidFill>
                <a:schemeClr val="bg1"/>
              </a:solidFill>
              <a:cs typeface="Calibri"/>
            </a:endParaRPr>
          </a:p>
        </p:txBody>
      </p:sp>
      <p:pic>
        <p:nvPicPr>
          <p:cNvPr id="5" name="Picture 5" descr="A screenshot of a cell phone&#10;&#10;Description automatically generated">
            <a:extLst>
              <a:ext uri="{FF2B5EF4-FFF2-40B4-BE49-F238E27FC236}">
                <a16:creationId xmlns:a16="http://schemas.microsoft.com/office/drawing/2014/main" id="{BB33AC65-C722-4462-A81C-25C2E6E75704}"/>
              </a:ext>
            </a:extLst>
          </p:cNvPr>
          <p:cNvPicPr>
            <a:picLocks noChangeAspect="1"/>
          </p:cNvPicPr>
          <p:nvPr/>
        </p:nvPicPr>
        <p:blipFill>
          <a:blip r:embed="rId2"/>
          <a:stretch>
            <a:fillRect/>
          </a:stretch>
        </p:blipFill>
        <p:spPr>
          <a:xfrm>
            <a:off x="166007" y="2083149"/>
            <a:ext cx="11846379" cy="2814167"/>
          </a:xfrm>
          <a:prstGeom prst="rect">
            <a:avLst/>
          </a:prstGeom>
        </p:spPr>
      </p:pic>
      <p:sp>
        <p:nvSpPr>
          <p:cNvPr id="6" name="TextBox 5">
            <a:extLst>
              <a:ext uri="{FF2B5EF4-FFF2-40B4-BE49-F238E27FC236}">
                <a16:creationId xmlns:a16="http://schemas.microsoft.com/office/drawing/2014/main" id="{2D81DEAC-64BF-4648-A2C9-F2D4C5077D09}"/>
              </a:ext>
            </a:extLst>
          </p:cNvPr>
          <p:cNvSpPr txBox="1"/>
          <p:nvPr/>
        </p:nvSpPr>
        <p:spPr>
          <a:xfrm>
            <a:off x="288472" y="6302829"/>
            <a:ext cx="86623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Calibri"/>
              </a:rPr>
              <a:t>*Thank you to Bridgette Hammond and Grace Moran for assisting with this survey</a:t>
            </a:r>
          </a:p>
        </p:txBody>
      </p:sp>
    </p:spTree>
    <p:extLst>
      <p:ext uri="{BB962C8B-B14F-4D97-AF65-F5344CB8AC3E}">
        <p14:creationId xmlns:p14="http://schemas.microsoft.com/office/powerpoint/2010/main" val="23014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A05-55D8-43CA-90F3-991088E5004D}"/>
              </a:ext>
            </a:extLst>
          </p:cNvPr>
          <p:cNvSpPr>
            <a:spLocks noGrp="1"/>
          </p:cNvSpPr>
          <p:nvPr>
            <p:ph type="title"/>
          </p:nvPr>
        </p:nvSpPr>
        <p:spPr>
          <a:xfrm>
            <a:off x="838200" y="177748"/>
            <a:ext cx="10515600" cy="1325563"/>
          </a:xfrm>
        </p:spPr>
        <p:txBody>
          <a:bodyPr/>
          <a:lstStyle/>
          <a:p>
            <a:r>
              <a:rPr lang="en-US" dirty="0">
                <a:solidFill>
                  <a:srgbClr val="E84A27"/>
                </a:solidFill>
                <a:latin typeface="Georgia"/>
                <a:cs typeface="Calibri Light"/>
              </a:rPr>
              <a:t>Preliminary survey results</a:t>
            </a:r>
          </a:p>
        </p:txBody>
      </p:sp>
      <p:sp>
        <p:nvSpPr>
          <p:cNvPr id="3" name="Content Placeholder 2">
            <a:extLst>
              <a:ext uri="{FF2B5EF4-FFF2-40B4-BE49-F238E27FC236}">
                <a16:creationId xmlns:a16="http://schemas.microsoft.com/office/drawing/2014/main" id="{1DB1016C-0F2A-40AA-822F-E66F08ACC1AB}"/>
              </a:ext>
            </a:extLst>
          </p:cNvPr>
          <p:cNvSpPr>
            <a:spLocks noGrp="1"/>
          </p:cNvSpPr>
          <p:nvPr>
            <p:ph idx="1"/>
          </p:nvPr>
        </p:nvSpPr>
        <p:spPr>
          <a:xfrm>
            <a:off x="742950" y="1444625"/>
            <a:ext cx="10515600" cy="4351338"/>
          </a:xfrm>
        </p:spPr>
        <p:txBody>
          <a:bodyPr vert="horz" lIns="91440" tIns="45720" rIns="91440" bIns="45720" rtlCol="0" anchor="t">
            <a:normAutofit/>
          </a:bodyPr>
          <a:lstStyle/>
          <a:p>
            <a:r>
              <a:rPr lang="en-US" dirty="0">
                <a:solidFill>
                  <a:schemeClr val="bg1"/>
                </a:solidFill>
                <a:cs typeface="Calibri"/>
              </a:rPr>
              <a:t>Most institutions have made available high-level/policies but not workflows per se (many institutions have this); followed by flowcharts and instructions for digital forensics steps/tools and accessioning digital materials; to a lesser degree are step-by-step instructions for multiple activities through processing and ingest into a repository</a:t>
            </a:r>
          </a:p>
          <a:p>
            <a:r>
              <a:rPr lang="en-US" dirty="0">
                <a:solidFill>
                  <a:schemeClr val="bg1"/>
                </a:solidFill>
                <a:ea typeface="+mn-lt"/>
                <a:cs typeface="+mn-lt"/>
              </a:rPr>
              <a:t>Most workflows are organized by activity type</a:t>
            </a:r>
            <a:endParaRPr lang="en-US" dirty="0">
              <a:ea typeface="+mn-lt"/>
              <a:cs typeface="+mn-lt"/>
            </a:endParaRPr>
          </a:p>
          <a:p>
            <a:r>
              <a:rPr lang="en-US" dirty="0">
                <a:solidFill>
                  <a:schemeClr val="bg1"/>
                </a:solidFill>
                <a:cs typeface="Calibri"/>
              </a:rPr>
              <a:t>Information about labor and staffing models is often implicit</a:t>
            </a:r>
          </a:p>
          <a:p>
            <a:r>
              <a:rPr lang="en-US" dirty="0">
                <a:solidFill>
                  <a:schemeClr val="bg1"/>
                </a:solidFill>
                <a:cs typeface="Calibri"/>
              </a:rPr>
              <a:t>Platforms for hosting and representing websites vary greatly</a:t>
            </a:r>
          </a:p>
          <a:p>
            <a:endParaRPr lang="en-US" dirty="0">
              <a:solidFill>
                <a:schemeClr val="bg1"/>
              </a:solidFill>
              <a:cs typeface="Calibri"/>
            </a:endParaRPr>
          </a:p>
          <a:p>
            <a:endParaRPr lang="en-US" dirty="0">
              <a:solidFill>
                <a:schemeClr val="bg1"/>
              </a:solidFill>
              <a:cs typeface="Calibri"/>
            </a:endParaRPr>
          </a:p>
          <a:p>
            <a:endParaRPr lang="en-US" dirty="0">
              <a:solidFill>
                <a:schemeClr val="bg1"/>
              </a:solidFill>
              <a:cs typeface="Calibri"/>
            </a:endParaRPr>
          </a:p>
          <a:p>
            <a:endParaRPr lang="en-US" dirty="0">
              <a:solidFill>
                <a:schemeClr val="bg1"/>
              </a:solidFill>
              <a:cs typeface="Calibri"/>
            </a:endParaRPr>
          </a:p>
          <a:p>
            <a:endParaRPr lang="en-US" dirty="0">
              <a:solidFill>
                <a:schemeClr val="bg1"/>
              </a:solidFill>
              <a:cs typeface="Calibri"/>
            </a:endParaRPr>
          </a:p>
        </p:txBody>
      </p:sp>
    </p:spTree>
    <p:extLst>
      <p:ext uri="{BB962C8B-B14F-4D97-AF65-F5344CB8AC3E}">
        <p14:creationId xmlns:p14="http://schemas.microsoft.com/office/powerpoint/2010/main" val="63400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A05-55D8-43CA-90F3-991088E5004D}"/>
              </a:ext>
            </a:extLst>
          </p:cNvPr>
          <p:cNvSpPr>
            <a:spLocks noGrp="1"/>
          </p:cNvSpPr>
          <p:nvPr>
            <p:ph type="title"/>
          </p:nvPr>
        </p:nvSpPr>
        <p:spPr/>
        <p:txBody>
          <a:bodyPr/>
          <a:lstStyle/>
          <a:p>
            <a:r>
              <a:rPr lang="en-US" dirty="0">
                <a:solidFill>
                  <a:srgbClr val="E84A27"/>
                </a:solidFill>
                <a:latin typeface="Georgia"/>
                <a:cs typeface="Calibri Light"/>
              </a:rPr>
              <a:t>Next steps</a:t>
            </a:r>
          </a:p>
        </p:txBody>
      </p:sp>
      <p:sp>
        <p:nvSpPr>
          <p:cNvPr id="3" name="Content Placeholder 2">
            <a:extLst>
              <a:ext uri="{FF2B5EF4-FFF2-40B4-BE49-F238E27FC236}">
                <a16:creationId xmlns:a16="http://schemas.microsoft.com/office/drawing/2014/main" id="{1DB1016C-0F2A-40AA-822F-E66F08ACC1AB}"/>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en-US" dirty="0">
                <a:solidFill>
                  <a:schemeClr val="bg1"/>
                </a:solidFill>
                <a:cs typeface="Calibri"/>
              </a:rPr>
              <a:t>Find similarities across use cases that can be used to inform creation of workflow documentation</a:t>
            </a:r>
            <a:endParaRPr lang="en-US"/>
          </a:p>
          <a:p>
            <a:pPr>
              <a:lnSpc>
                <a:spcPct val="120000"/>
              </a:lnSpc>
            </a:pPr>
            <a:r>
              <a:rPr lang="en-US" dirty="0">
                <a:solidFill>
                  <a:schemeClr val="bg1"/>
                </a:solidFill>
                <a:cs typeface="Calibri"/>
              </a:rPr>
              <a:t>Develop formal survey to gather more information about workflow documentation from colleagues and share results </a:t>
            </a:r>
          </a:p>
          <a:p>
            <a:pPr>
              <a:lnSpc>
                <a:spcPct val="120000"/>
              </a:lnSpc>
            </a:pPr>
            <a:r>
              <a:rPr lang="en-US" dirty="0">
                <a:solidFill>
                  <a:schemeClr val="bg1"/>
                </a:solidFill>
                <a:ea typeface="+mn-lt"/>
                <a:cs typeface="+mn-lt"/>
              </a:rPr>
              <a:t>Conduct a gap analysis identifying strengths and weaknesses in existing digital preservation services and include recommended path toward evaluating and prioritizing gaps</a:t>
            </a:r>
            <a:endParaRPr lang="en-US" dirty="0">
              <a:solidFill>
                <a:schemeClr val="bg1"/>
              </a:solidFill>
              <a:cs typeface="Calibri"/>
            </a:endParaRPr>
          </a:p>
          <a:p>
            <a:pPr>
              <a:lnSpc>
                <a:spcPct val="120000"/>
              </a:lnSpc>
            </a:pPr>
            <a:r>
              <a:rPr lang="en-US" dirty="0">
                <a:solidFill>
                  <a:schemeClr val="bg1"/>
                </a:solidFill>
                <a:ea typeface="+mn-lt"/>
                <a:cs typeface="+mn-lt"/>
              </a:rPr>
              <a:t>The project should result in better support for the acquisition, processing of, and access to digital content by allowing for better planning and procurement of the IT infrastructure needed to support our various digital acquisitions and collections</a:t>
            </a:r>
            <a:endParaRPr lang="en-US" dirty="0">
              <a:solidFill>
                <a:schemeClr val="bg1"/>
              </a:solidFill>
              <a:cs typeface="Calibri"/>
            </a:endParaRPr>
          </a:p>
          <a:p>
            <a:pPr>
              <a:lnSpc>
                <a:spcPct val="120000"/>
              </a:lnSpc>
            </a:pPr>
            <a:r>
              <a:rPr lang="en-US" dirty="0">
                <a:solidFill>
                  <a:schemeClr val="bg1"/>
                </a:solidFill>
                <a:ea typeface="+mn-lt"/>
                <a:cs typeface="+mn-lt"/>
              </a:rPr>
              <a:t>The project should also benefit subject-matter experts and curators by providing more clear guidance on timelines for content processing based on priorities and available resources. This will allow subject-matter experts and curators to better plan their time spent on appraisal work and securing donor agreements</a:t>
            </a:r>
            <a:endParaRPr lang="en-US" dirty="0">
              <a:solidFill>
                <a:schemeClr val="bg1"/>
              </a:solidFill>
              <a:cs typeface="Calibri"/>
            </a:endParaRPr>
          </a:p>
          <a:p>
            <a:endParaRPr lang="en-US" dirty="0">
              <a:solidFill>
                <a:schemeClr val="bg1"/>
              </a:solidFill>
              <a:cs typeface="Calibri"/>
            </a:endParaRPr>
          </a:p>
        </p:txBody>
      </p:sp>
    </p:spTree>
    <p:extLst>
      <p:ext uri="{BB962C8B-B14F-4D97-AF65-F5344CB8AC3E}">
        <p14:creationId xmlns:p14="http://schemas.microsoft.com/office/powerpoint/2010/main" val="405861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A05-55D8-43CA-90F3-991088E5004D}"/>
              </a:ext>
            </a:extLst>
          </p:cNvPr>
          <p:cNvSpPr>
            <a:spLocks noGrp="1"/>
          </p:cNvSpPr>
          <p:nvPr>
            <p:ph type="title"/>
          </p:nvPr>
        </p:nvSpPr>
        <p:spPr/>
        <p:txBody>
          <a:bodyPr/>
          <a:lstStyle/>
          <a:p>
            <a:r>
              <a:rPr lang="en-US">
                <a:solidFill>
                  <a:schemeClr val="bg1"/>
                </a:solidFill>
                <a:latin typeface="Georgia"/>
                <a:cs typeface="Calibri Light"/>
              </a:rPr>
              <a:t>Thank you!</a:t>
            </a:r>
            <a:endParaRPr lang="en-US">
              <a:solidFill>
                <a:schemeClr val="bg1"/>
              </a:solidFill>
              <a:latin typeface="Georgia"/>
            </a:endParaRPr>
          </a:p>
        </p:txBody>
      </p:sp>
      <p:sp>
        <p:nvSpPr>
          <p:cNvPr id="3" name="Content Placeholder 2">
            <a:extLst>
              <a:ext uri="{FF2B5EF4-FFF2-40B4-BE49-F238E27FC236}">
                <a16:creationId xmlns:a16="http://schemas.microsoft.com/office/drawing/2014/main" id="{1DB1016C-0F2A-40AA-822F-E66F08ACC1AB}"/>
              </a:ext>
            </a:extLst>
          </p:cNvPr>
          <p:cNvSpPr>
            <a:spLocks noGrp="1"/>
          </p:cNvSpPr>
          <p:nvPr>
            <p:ph idx="1"/>
          </p:nvPr>
        </p:nvSpPr>
        <p:spPr/>
        <p:txBody>
          <a:bodyPr vert="horz" lIns="91440" tIns="45720" rIns="91440" bIns="45720" rtlCol="0" anchor="t">
            <a:normAutofit/>
          </a:bodyPr>
          <a:lstStyle/>
          <a:p>
            <a:pPr marL="0" indent="0">
              <a:buNone/>
            </a:pPr>
            <a:r>
              <a:rPr lang="en-US" dirty="0">
                <a:solidFill>
                  <a:srgbClr val="E84A27"/>
                </a:solidFill>
                <a:cs typeface="Calibri" panose="020F0502020204030204"/>
              </a:rPr>
              <a:t>Bethany Anderson, Natural and Applied Sciences Archivist, </a:t>
            </a:r>
            <a:r>
              <a:rPr lang="en-US" dirty="0">
                <a:solidFill>
                  <a:srgbClr val="E84A27"/>
                </a:solidFill>
                <a:cs typeface="Calibri" panose="020F0502020204030204"/>
                <a:hlinkClick r:id="rId2">
                  <a:extLst>
                    <a:ext uri="{A12FA001-AC4F-418D-AE19-62706E023703}">
                      <ahyp:hlinkClr xmlns:ahyp="http://schemas.microsoft.com/office/drawing/2018/hyperlinkcolor" val="tx"/>
                    </a:ext>
                  </a:extLst>
                </a:hlinkClick>
              </a:rPr>
              <a:t>bgandrsn@illinois.edu</a:t>
            </a:r>
            <a:endParaRPr lang="en-US" dirty="0">
              <a:solidFill>
                <a:srgbClr val="E84A27"/>
              </a:solidFill>
              <a:cs typeface="Calibri" panose="020F0502020204030204"/>
            </a:endParaRPr>
          </a:p>
          <a:p>
            <a:pPr marL="0" indent="0">
              <a:buNone/>
            </a:pPr>
            <a:r>
              <a:rPr lang="en-US" dirty="0">
                <a:solidFill>
                  <a:srgbClr val="E84A27"/>
                </a:solidFill>
                <a:cs typeface="Calibri" panose="020F0502020204030204"/>
              </a:rPr>
              <a:t>Joanne Kaczmarek, </a:t>
            </a:r>
            <a:r>
              <a:rPr lang="en-US" dirty="0">
                <a:solidFill>
                  <a:srgbClr val="E84A27"/>
                </a:solidFill>
                <a:ea typeface="+mn-lt"/>
                <a:cs typeface="+mn-lt"/>
              </a:rPr>
              <a:t>Archivist for Electronic Records and Director of Records and Information Management, </a:t>
            </a:r>
            <a:r>
              <a:rPr lang="en-US" u="sng" dirty="0">
                <a:solidFill>
                  <a:srgbClr val="E84A27"/>
                </a:solidFill>
                <a:ea typeface="+mn-lt"/>
                <a:cs typeface="+mn-lt"/>
                <a:hlinkClick r:id="rId3">
                  <a:extLst>
                    <a:ext uri="{A12FA001-AC4F-418D-AE19-62706E023703}">
                      <ahyp:hlinkClr xmlns:ahyp="http://schemas.microsoft.com/office/drawing/2018/hyperlinkcolor" val="tx"/>
                    </a:ext>
                  </a:extLst>
                </a:hlinkClick>
              </a:rPr>
              <a:t>jkaczmar@illinois.edu</a:t>
            </a:r>
            <a:endParaRPr lang="en-US" u="sng" dirty="0">
              <a:solidFill>
                <a:srgbClr val="E84A27"/>
              </a:solidFill>
              <a:ea typeface="+mn-lt"/>
              <a:cs typeface="+mn-lt"/>
            </a:endParaRPr>
          </a:p>
          <a:p>
            <a:pPr marL="0" indent="0">
              <a:buNone/>
            </a:pPr>
            <a:r>
              <a:rPr lang="en-US" dirty="0">
                <a:solidFill>
                  <a:srgbClr val="E84A27"/>
                </a:solidFill>
                <a:cs typeface="Calibri"/>
              </a:rPr>
              <a:t>Tracy Popp, Digital Preservation Coordinator, </a:t>
            </a:r>
            <a:r>
              <a:rPr lang="en-US" u="sng" dirty="0">
                <a:solidFill>
                  <a:srgbClr val="E84A27"/>
                </a:solidFill>
                <a:ea typeface="+mn-lt"/>
                <a:cs typeface="+mn-lt"/>
                <a:hlinkClick r:id="rId4">
                  <a:extLst>
                    <a:ext uri="{A12FA001-AC4F-418D-AE19-62706E023703}">
                      <ahyp:hlinkClr xmlns:ahyp="http://schemas.microsoft.com/office/drawing/2018/hyperlinkcolor" val="tx"/>
                    </a:ext>
                  </a:extLst>
                </a:hlinkClick>
              </a:rPr>
              <a:t>tpopp2@illinois.edu</a:t>
            </a:r>
            <a:endParaRPr lang="en-US" u="sng" dirty="0">
              <a:solidFill>
                <a:srgbClr val="E84A27"/>
              </a:solidFill>
              <a:cs typeface="Calibri"/>
            </a:endParaRPr>
          </a:p>
        </p:txBody>
      </p:sp>
      <p:pic>
        <p:nvPicPr>
          <p:cNvPr id="4" name="Picture 4" descr="A picture containing drawing, plate&#10;&#10;Description automatically generated">
            <a:extLst>
              <a:ext uri="{FF2B5EF4-FFF2-40B4-BE49-F238E27FC236}">
                <a16:creationId xmlns:a16="http://schemas.microsoft.com/office/drawing/2014/main" id="{D8936D7E-EA0F-47F7-8707-18EFE205815F}"/>
              </a:ext>
            </a:extLst>
          </p:cNvPr>
          <p:cNvPicPr>
            <a:picLocks noChangeAspect="1"/>
          </p:cNvPicPr>
          <p:nvPr/>
        </p:nvPicPr>
        <p:blipFill>
          <a:blip r:embed="rId5"/>
          <a:stretch>
            <a:fillRect/>
          </a:stretch>
        </p:blipFill>
        <p:spPr>
          <a:xfrm>
            <a:off x="4710793" y="5290676"/>
            <a:ext cx="2743200" cy="712576"/>
          </a:xfrm>
          <a:prstGeom prst="rect">
            <a:avLst/>
          </a:prstGeom>
        </p:spPr>
      </p:pic>
    </p:spTree>
    <p:extLst>
      <p:ext uri="{BB962C8B-B14F-4D97-AF65-F5344CB8AC3E}">
        <p14:creationId xmlns:p14="http://schemas.microsoft.com/office/powerpoint/2010/main" val="292220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686" y="59886"/>
            <a:ext cx="10515600" cy="1325563"/>
          </a:xfrm>
        </p:spPr>
        <p:txBody>
          <a:bodyPr/>
          <a:lstStyle/>
          <a:p>
            <a:r>
              <a:rPr lang="en-US" dirty="0">
                <a:solidFill>
                  <a:srgbClr val="E0511D"/>
                </a:solidFill>
                <a:latin typeface="Georgia" panose="02040502050405020303" pitchFamily="18" charset="0"/>
              </a:rPr>
              <a:t>In the beginning…</a:t>
            </a:r>
          </a:p>
        </p:txBody>
      </p:sp>
      <p:sp>
        <p:nvSpPr>
          <p:cNvPr id="3" name="Content Placeholder 2"/>
          <p:cNvSpPr>
            <a:spLocks noGrp="1"/>
          </p:cNvSpPr>
          <p:nvPr>
            <p:ph idx="1"/>
          </p:nvPr>
        </p:nvSpPr>
        <p:spPr>
          <a:xfrm>
            <a:off x="1383075" y="3701361"/>
            <a:ext cx="1102936" cy="446433"/>
          </a:xfrm>
          <a:solidFill>
            <a:schemeClr val="accent4">
              <a:alpha val="50000"/>
            </a:schemeClr>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oAutofit/>
          </a:bodyPr>
          <a:lstStyle/>
          <a:p>
            <a:pPr marL="0" indent="0" algn="ctr">
              <a:buNone/>
            </a:pPr>
            <a:r>
              <a:rPr lang="en-US" sz="2400" dirty="0"/>
              <a:t>hiring</a:t>
            </a:r>
          </a:p>
        </p:txBody>
      </p:sp>
      <p:sp>
        <p:nvSpPr>
          <p:cNvPr id="4" name="Rectangle 3"/>
          <p:cNvSpPr/>
          <p:nvPr/>
        </p:nvSpPr>
        <p:spPr>
          <a:xfrm>
            <a:off x="795988" y="1655815"/>
            <a:ext cx="1240202"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400" dirty="0"/>
              <a:t>thinking</a:t>
            </a:r>
          </a:p>
        </p:txBody>
      </p:sp>
      <p:sp>
        <p:nvSpPr>
          <p:cNvPr id="7" name="Rectangle 6"/>
          <p:cNvSpPr/>
          <p:nvPr/>
        </p:nvSpPr>
        <p:spPr>
          <a:xfrm>
            <a:off x="7363569" y="1331173"/>
            <a:ext cx="1490452" cy="5232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800" dirty="0"/>
              <a:t>building</a:t>
            </a:r>
          </a:p>
        </p:txBody>
      </p:sp>
      <p:sp>
        <p:nvSpPr>
          <p:cNvPr id="8" name="Rectangle 7"/>
          <p:cNvSpPr/>
          <p:nvPr/>
        </p:nvSpPr>
        <p:spPr>
          <a:xfrm>
            <a:off x="9840437" y="3146488"/>
            <a:ext cx="977375" cy="461665"/>
          </a:xfrm>
          <a:prstGeom prst="rect">
            <a:avLst/>
          </a:prstGeom>
          <a:solidFill>
            <a:schemeClr val="accent4">
              <a:alpha val="50000"/>
            </a:schemeClr>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400" dirty="0"/>
              <a:t>hiring</a:t>
            </a:r>
          </a:p>
        </p:txBody>
      </p:sp>
      <p:sp>
        <p:nvSpPr>
          <p:cNvPr id="9" name="Rectangle 8"/>
          <p:cNvSpPr/>
          <p:nvPr/>
        </p:nvSpPr>
        <p:spPr>
          <a:xfrm>
            <a:off x="3814052" y="1655815"/>
            <a:ext cx="1436678" cy="461665"/>
          </a:xfrm>
          <a:prstGeom prst="rect">
            <a:avLst/>
          </a:prstGeom>
          <a:effectLst>
            <a:outerShdw blurRad="50800" dist="38100" dir="5400000" algn="t" rotWithShape="0">
              <a:prstClr val="black">
                <a:alpha val="40000"/>
              </a:prstClr>
            </a:outerShdw>
          </a:effectLst>
          <a:scene3d>
            <a:camera prst="orthographicFront"/>
            <a:lightRig rig="threePt" dir="t"/>
          </a:scene3d>
          <a:sp3d>
            <a:bevelT prst="angle"/>
          </a:sp3d>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2400" dirty="0"/>
              <a:t>learning</a:t>
            </a:r>
          </a:p>
        </p:txBody>
      </p:sp>
      <p:sp>
        <p:nvSpPr>
          <p:cNvPr id="10" name="Rectangle 9"/>
          <p:cNvSpPr/>
          <p:nvPr/>
        </p:nvSpPr>
        <p:spPr>
          <a:xfrm>
            <a:off x="3978605" y="3790019"/>
            <a:ext cx="1272125"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accent1"/>
            </a:solidFill>
          </a:ln>
          <a:effectLst>
            <a:innerShdw blurRad="63500" dist="50800">
              <a:prstClr val="black">
                <a:alpha val="50000"/>
              </a:prstClr>
            </a:innerShdw>
          </a:effectLst>
          <a:scene3d>
            <a:camera prst="orthographicFront"/>
            <a:lightRig rig="threePt" dir="t"/>
          </a:scene3d>
          <a:sp3d extrusionH="19050" contourW="12700">
            <a:bevelT prst="angle"/>
            <a:bevelB w="12700" h="50800"/>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400" dirty="0"/>
              <a:t>thinking</a:t>
            </a:r>
          </a:p>
        </p:txBody>
      </p:sp>
      <p:sp>
        <p:nvSpPr>
          <p:cNvPr id="11" name="Rectangle 10"/>
          <p:cNvSpPr/>
          <p:nvPr/>
        </p:nvSpPr>
        <p:spPr>
          <a:xfrm>
            <a:off x="668686" y="6010946"/>
            <a:ext cx="1650308" cy="46166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400" dirty="0"/>
              <a:t>growing……</a:t>
            </a:r>
          </a:p>
        </p:txBody>
      </p:sp>
      <p:sp>
        <p:nvSpPr>
          <p:cNvPr id="12" name="TextBox 11"/>
          <p:cNvSpPr txBox="1"/>
          <p:nvPr/>
        </p:nvSpPr>
        <p:spPr>
          <a:xfrm>
            <a:off x="4207624" y="5601057"/>
            <a:ext cx="2086212" cy="64633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glow rad="228600">
              <a:schemeClr val="accent5">
                <a:satMod val="175000"/>
                <a:alpha val="40000"/>
              </a:schemeClr>
            </a:glow>
          </a:effectLst>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600" dirty="0">
                <a:solidFill>
                  <a:schemeClr val="bg1"/>
                </a:solidFill>
              </a:rPr>
              <a:t>Growing…</a:t>
            </a:r>
          </a:p>
        </p:txBody>
      </p:sp>
      <p:sp>
        <p:nvSpPr>
          <p:cNvPr id="13" name="TextBox 12"/>
          <p:cNvSpPr txBox="1"/>
          <p:nvPr/>
        </p:nvSpPr>
        <p:spPr>
          <a:xfrm>
            <a:off x="7209530" y="5153550"/>
            <a:ext cx="2510559" cy="76944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glow rad="228600">
              <a:schemeClr val="accent5">
                <a:satMod val="175000"/>
                <a:alpha val="40000"/>
              </a:schemeClr>
            </a:glow>
          </a:effectLst>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4400" dirty="0">
                <a:solidFill>
                  <a:schemeClr val="bg1"/>
                </a:solidFill>
              </a:rPr>
              <a:t>Growing…</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8605" y="2304608"/>
            <a:ext cx="1107627" cy="784200"/>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611" y="1953758"/>
            <a:ext cx="2085975" cy="742950"/>
          </a:xfrm>
          <a:prstGeom prst="rect">
            <a:avLst/>
          </a:prstGeom>
        </p:spPr>
      </p:pic>
      <p:sp>
        <p:nvSpPr>
          <p:cNvPr id="17" name="Rectangle 16"/>
          <p:cNvSpPr/>
          <p:nvPr/>
        </p:nvSpPr>
        <p:spPr>
          <a:xfrm>
            <a:off x="7405372" y="3178141"/>
            <a:ext cx="1490452" cy="5232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800" dirty="0"/>
              <a:t>building</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305" y="3800726"/>
            <a:ext cx="571500" cy="476250"/>
          </a:xfrm>
          <a:prstGeom prst="rect">
            <a:avLst/>
          </a:prstGeom>
        </p:spPr>
      </p:pic>
      <p:sp>
        <p:nvSpPr>
          <p:cNvPr id="19" name="TextBox 18"/>
          <p:cNvSpPr txBox="1"/>
          <p:nvPr/>
        </p:nvSpPr>
        <p:spPr>
          <a:xfrm>
            <a:off x="7304520" y="3827590"/>
            <a:ext cx="1496466" cy="400110"/>
          </a:xfrm>
          <a:prstGeom prst="rect">
            <a:avLst/>
          </a:prstGeom>
          <a:noFill/>
        </p:spPr>
        <p:txBody>
          <a:bodyPr wrap="square" rtlCol="0">
            <a:spAutoFit/>
          </a:bodyPr>
          <a:lstStyle/>
          <a:p>
            <a:r>
              <a:rPr lang="en-US" sz="2000" dirty="0">
                <a:solidFill>
                  <a:schemeClr val="bg1"/>
                </a:solidFill>
                <a:latin typeface="Adobe Hebrew" panose="02040503050201020203" pitchFamily="18" charset="-79"/>
                <a:cs typeface="Adobe Hebrew" panose="02040503050201020203" pitchFamily="18" charset="-79"/>
              </a:rPr>
              <a:t>Medusa</a:t>
            </a:r>
          </a:p>
        </p:txBody>
      </p:sp>
      <p:sp>
        <p:nvSpPr>
          <p:cNvPr id="20" name="Rectangle 19"/>
          <p:cNvSpPr/>
          <p:nvPr/>
        </p:nvSpPr>
        <p:spPr>
          <a:xfrm>
            <a:off x="2541927" y="4780715"/>
            <a:ext cx="1436678" cy="461665"/>
          </a:xfrm>
          <a:prstGeom prst="rect">
            <a:avLst/>
          </a:prstGeom>
          <a:effectLst>
            <a:outerShdw blurRad="50800" dist="38100" dir="5400000" algn="t" rotWithShape="0">
              <a:prstClr val="black">
                <a:alpha val="40000"/>
              </a:prstClr>
            </a:outerShdw>
          </a:effectLst>
          <a:scene3d>
            <a:camera prst="orthographicFront"/>
            <a:lightRig rig="threePt" dir="t"/>
          </a:scene3d>
          <a:sp3d>
            <a:bevelT prst="angle"/>
          </a:sp3d>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2400" dirty="0"/>
              <a:t>learning</a:t>
            </a:r>
          </a:p>
        </p:txBody>
      </p:sp>
      <p:sp>
        <p:nvSpPr>
          <p:cNvPr id="21" name="Rectangle 20"/>
          <p:cNvSpPr/>
          <p:nvPr/>
        </p:nvSpPr>
        <p:spPr>
          <a:xfrm>
            <a:off x="10329124" y="4423465"/>
            <a:ext cx="1436678" cy="461665"/>
          </a:xfrm>
          <a:prstGeom prst="rect">
            <a:avLst/>
          </a:prstGeom>
          <a:effectLst>
            <a:outerShdw blurRad="50800" dist="38100" dir="5400000" algn="t" rotWithShape="0">
              <a:prstClr val="black">
                <a:alpha val="40000"/>
              </a:prstClr>
            </a:outerShdw>
          </a:effectLst>
          <a:scene3d>
            <a:camera prst="orthographicFront"/>
            <a:lightRig rig="threePt" dir="t"/>
          </a:scene3d>
          <a:sp3d>
            <a:bevelT prst="angle"/>
          </a:sp3d>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2400" dirty="0"/>
              <a:t>learning</a:t>
            </a:r>
          </a:p>
        </p:txBody>
      </p:sp>
    </p:spTree>
    <p:extLst>
      <p:ext uri="{BB962C8B-B14F-4D97-AF65-F5344CB8AC3E}">
        <p14:creationId xmlns:p14="http://schemas.microsoft.com/office/powerpoint/2010/main" val="119034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25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125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bg/>
                                          </p:spTgt>
                                        </p:tgtEl>
                                        <p:attrNameLst>
                                          <p:attrName>style.visibility</p:attrName>
                                        </p:attrNameLst>
                                      </p:cBhvr>
                                      <p:to>
                                        <p:strVal val="visible"/>
                                      </p:to>
                                    </p:set>
                                    <p:anim calcmode="lin" valueType="num">
                                      <p:cBhvr additive="base">
                                        <p:cTn id="43" dur="1250" fill="hold"/>
                                        <p:tgtEl>
                                          <p:spTgt spid="3">
                                            <p:bg/>
                                          </p:spTgt>
                                        </p:tgtEl>
                                        <p:attrNameLst>
                                          <p:attrName>ppt_x</p:attrName>
                                        </p:attrNameLst>
                                      </p:cBhvr>
                                      <p:tavLst>
                                        <p:tav tm="0">
                                          <p:val>
                                            <p:strVal val="0-#ppt_w/2"/>
                                          </p:val>
                                        </p:tav>
                                        <p:tav tm="100000">
                                          <p:val>
                                            <p:strVal val="#ppt_x"/>
                                          </p:val>
                                        </p:tav>
                                      </p:tavLst>
                                    </p:anim>
                                    <p:anim calcmode="lin" valueType="num">
                                      <p:cBhvr additive="base">
                                        <p:cTn id="44" dur="1250" fill="hold"/>
                                        <p:tgtEl>
                                          <p:spTgt spid="3">
                                            <p:bg/>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 calcmode="lin" valueType="num">
                                      <p:cBhvr additive="base">
                                        <p:cTn id="4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25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1750" fill="hold"/>
                                        <p:tgtEl>
                                          <p:spTgt spid="11"/>
                                        </p:tgtEl>
                                        <p:attrNameLst>
                                          <p:attrName>ppt_x</p:attrName>
                                        </p:attrNameLst>
                                      </p:cBhvr>
                                      <p:tavLst>
                                        <p:tav tm="0">
                                          <p:val>
                                            <p:strVal val="#ppt_x"/>
                                          </p:val>
                                        </p:tav>
                                        <p:tav tm="100000">
                                          <p:val>
                                            <p:strVal val="#ppt_x"/>
                                          </p:val>
                                        </p:tav>
                                      </p:tavLst>
                                    </p:anim>
                                    <p:anim calcmode="lin" valueType="num">
                                      <p:cBhvr additive="base">
                                        <p:cTn id="83" dur="1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1250" fill="hold"/>
                                        <p:tgtEl>
                                          <p:spTgt spid="12"/>
                                        </p:tgtEl>
                                        <p:attrNameLst>
                                          <p:attrName>ppt_x</p:attrName>
                                        </p:attrNameLst>
                                      </p:cBhvr>
                                      <p:tavLst>
                                        <p:tav tm="0">
                                          <p:val>
                                            <p:strVal val="#ppt_x"/>
                                          </p:val>
                                        </p:tav>
                                        <p:tav tm="100000">
                                          <p:val>
                                            <p:strVal val="#ppt_x"/>
                                          </p:val>
                                        </p:tav>
                                      </p:tavLst>
                                    </p:anim>
                                    <p:anim calcmode="lin" valueType="num">
                                      <p:cBhvr additive="base">
                                        <p:cTn id="96" dur="1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1750" fill="hold"/>
                                        <p:tgtEl>
                                          <p:spTgt spid="13"/>
                                        </p:tgtEl>
                                        <p:attrNameLst>
                                          <p:attrName>ppt_x</p:attrName>
                                        </p:attrNameLst>
                                      </p:cBhvr>
                                      <p:tavLst>
                                        <p:tav tm="0">
                                          <p:val>
                                            <p:strVal val="#ppt_x"/>
                                          </p:val>
                                        </p:tav>
                                        <p:tav tm="100000">
                                          <p:val>
                                            <p:strVal val="#ppt_x"/>
                                          </p:val>
                                        </p:tav>
                                      </p:tavLst>
                                    </p:anim>
                                    <p:anim calcmode="lin" valueType="num">
                                      <p:cBhvr additive="base">
                                        <p:cTn id="102" dur="1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allAtOnce" animBg="1"/>
      <p:bldP spid="7" grpId="0" animBg="1"/>
      <p:bldP spid="8" grpId="0" animBg="1"/>
      <p:bldP spid="9" grpId="0" animBg="1"/>
      <p:bldP spid="10" grpId="0" animBg="1"/>
      <p:bldP spid="11" grpId="0" animBg="1"/>
      <p:bldP spid="12" grpId="0" animBg="1"/>
      <p:bldP spid="13" grpId="0" animBg="1"/>
      <p:bldP spid="17" grpId="0" animBg="1"/>
      <p:bldP spid="19" grpId="0"/>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56" y="115051"/>
            <a:ext cx="10515600" cy="1325563"/>
          </a:xfrm>
        </p:spPr>
        <p:txBody>
          <a:bodyPr/>
          <a:lstStyle/>
          <a:p>
            <a:r>
              <a:rPr lang="en-US" dirty="0">
                <a:solidFill>
                  <a:srgbClr val="E84A27"/>
                </a:solidFill>
                <a:latin typeface="Georgia"/>
              </a:rPr>
              <a:t>Today’s landscape</a:t>
            </a:r>
            <a:endParaRPr lang="en-US" dirty="0">
              <a:solidFill>
                <a:srgbClr val="E84A27"/>
              </a:solidFill>
              <a:latin typeface="Georgia" panose="02040502050405020303" pitchFamily="18" charset="0"/>
            </a:endParaRPr>
          </a:p>
        </p:txBody>
      </p:sp>
      <p:sp>
        <p:nvSpPr>
          <p:cNvPr id="3" name="Content Placeholder 2"/>
          <p:cNvSpPr>
            <a:spLocks noGrp="1"/>
          </p:cNvSpPr>
          <p:nvPr>
            <p:ph idx="1"/>
          </p:nvPr>
        </p:nvSpPr>
        <p:spPr>
          <a:xfrm>
            <a:off x="1063593" y="1440614"/>
            <a:ext cx="5366084" cy="5262979"/>
          </a:xfrm>
          <a:noFill/>
        </p:spPr>
        <p:txBody>
          <a:bodyPr>
            <a:normAutofit/>
          </a:bodyPr>
          <a:lstStyle/>
          <a:p>
            <a:pPr marL="0" indent="0">
              <a:buNone/>
            </a:pPr>
            <a:r>
              <a:rPr lang="en-US" dirty="0">
                <a:solidFill>
                  <a:schemeClr val="bg1"/>
                </a:solidFill>
              </a:rPr>
              <a:t>Many Technologies and Services</a:t>
            </a:r>
            <a:endParaRPr lang="en-US" sz="2400" dirty="0">
              <a:solidFill>
                <a:schemeClr val="bg1"/>
              </a:solidFill>
            </a:endParaRPr>
          </a:p>
          <a:p>
            <a:pPr lvl="1"/>
            <a:r>
              <a:rPr lang="en-US" sz="2000" dirty="0">
                <a:solidFill>
                  <a:schemeClr val="bg1"/>
                </a:solidFill>
              </a:rPr>
              <a:t>Digitization Services 		</a:t>
            </a:r>
          </a:p>
          <a:p>
            <a:pPr lvl="1"/>
            <a:r>
              <a:rPr lang="en-US" sz="2000" dirty="0">
                <a:solidFill>
                  <a:schemeClr val="bg1"/>
                </a:solidFill>
              </a:rPr>
              <a:t>Institutional Repository</a:t>
            </a:r>
          </a:p>
          <a:p>
            <a:pPr lvl="1"/>
            <a:r>
              <a:rPr lang="en-US" sz="2000" dirty="0">
                <a:solidFill>
                  <a:schemeClr val="bg1"/>
                </a:solidFill>
              </a:rPr>
              <a:t>Preservation Repository</a:t>
            </a:r>
          </a:p>
          <a:p>
            <a:pPr lvl="1"/>
            <a:r>
              <a:rPr lang="en-US" sz="2000" dirty="0">
                <a:solidFill>
                  <a:schemeClr val="bg1"/>
                </a:solidFill>
              </a:rPr>
              <a:t>Illinois Data Bank</a:t>
            </a:r>
          </a:p>
          <a:p>
            <a:pPr lvl="1"/>
            <a:r>
              <a:rPr lang="en-US" sz="2000" dirty="0">
                <a:solidFill>
                  <a:schemeClr val="bg1"/>
                </a:solidFill>
              </a:rPr>
              <a:t>Digital Library </a:t>
            </a:r>
          </a:p>
          <a:p>
            <a:pPr lvl="1"/>
            <a:endParaRPr lang="en-US" sz="2000" dirty="0">
              <a:solidFill>
                <a:schemeClr val="bg1"/>
              </a:solidFill>
            </a:endParaRPr>
          </a:p>
          <a:p>
            <a:pPr marL="0" indent="0">
              <a:buNone/>
            </a:pPr>
            <a:r>
              <a:rPr lang="en-US" dirty="0">
                <a:solidFill>
                  <a:schemeClr val="bg1"/>
                </a:solidFill>
              </a:rPr>
              <a:t>Dedicated Staff</a:t>
            </a:r>
          </a:p>
          <a:p>
            <a:pPr lvl="1"/>
            <a:r>
              <a:rPr lang="en-US" sz="2000" dirty="0">
                <a:solidFill>
                  <a:schemeClr val="bg1"/>
                </a:solidFill>
              </a:rPr>
              <a:t>Media Format</a:t>
            </a:r>
          </a:p>
          <a:p>
            <a:pPr lvl="1"/>
            <a:r>
              <a:rPr lang="en-US" sz="2000" dirty="0">
                <a:solidFill>
                  <a:schemeClr val="bg1"/>
                </a:solidFill>
              </a:rPr>
              <a:t>Digitization</a:t>
            </a:r>
          </a:p>
          <a:p>
            <a:pPr lvl="1"/>
            <a:r>
              <a:rPr lang="en-US" sz="2000" dirty="0">
                <a:solidFill>
                  <a:schemeClr val="bg1"/>
                </a:solidFill>
              </a:rPr>
              <a:t>Digital Preservation</a:t>
            </a:r>
          </a:p>
          <a:p>
            <a:pPr lvl="1"/>
            <a:r>
              <a:rPr lang="en-US" sz="2000" dirty="0">
                <a:solidFill>
                  <a:schemeClr val="bg1"/>
                </a:solidFill>
              </a:rPr>
              <a:t>Software Coders</a:t>
            </a:r>
          </a:p>
          <a:p>
            <a:pPr lvl="1"/>
            <a:r>
              <a:rPr lang="en-US" sz="2000" dirty="0">
                <a:solidFill>
                  <a:schemeClr val="bg1"/>
                </a:solidFill>
              </a:rPr>
              <a:t>Media Reformatting</a:t>
            </a:r>
          </a:p>
        </p:txBody>
      </p:sp>
      <p:sp>
        <p:nvSpPr>
          <p:cNvPr id="7" name="TextBox 6"/>
          <p:cNvSpPr txBox="1"/>
          <p:nvPr/>
        </p:nvSpPr>
        <p:spPr>
          <a:xfrm>
            <a:off x="6130829" y="1401425"/>
            <a:ext cx="5338011" cy="5262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a:solidFill>
                  <a:schemeClr val="bg1"/>
                </a:solidFill>
              </a:rPr>
              <a:t>Many Content Types &amp; Formats</a:t>
            </a:r>
            <a:endParaRPr lang="en-US" sz="2400" dirty="0">
              <a:solidFill>
                <a:schemeClr val="bg1"/>
              </a:solidFill>
            </a:endParaRPr>
          </a:p>
          <a:p>
            <a:pPr marL="800100" lvl="1" indent="-342900">
              <a:buFont typeface="Arial" panose="020B0604020202020204" pitchFamily="34" charset="0"/>
              <a:buChar char="•"/>
            </a:pPr>
            <a:r>
              <a:rPr lang="en-US" sz="2000" dirty="0">
                <a:solidFill>
                  <a:schemeClr val="bg1"/>
                </a:solidFill>
              </a:rPr>
              <a:t>Scholarship</a:t>
            </a:r>
          </a:p>
          <a:p>
            <a:pPr marL="800100" lvl="1" indent="-342900">
              <a:buFont typeface="Arial" panose="020B0604020202020204" pitchFamily="34" charset="0"/>
              <a:buChar char="•"/>
            </a:pPr>
            <a:r>
              <a:rPr lang="en-US" sz="2000" dirty="0">
                <a:solidFill>
                  <a:schemeClr val="bg1"/>
                </a:solidFill>
              </a:rPr>
              <a:t>Research Data</a:t>
            </a:r>
          </a:p>
          <a:p>
            <a:pPr marL="800100" lvl="1" indent="-342900">
              <a:buFont typeface="Arial" panose="020B0604020202020204" pitchFamily="34" charset="0"/>
              <a:buChar char="•"/>
            </a:pPr>
            <a:r>
              <a:rPr lang="en-US" sz="2000" dirty="0">
                <a:solidFill>
                  <a:schemeClr val="bg1"/>
                </a:solidFill>
              </a:rPr>
              <a:t>Books</a:t>
            </a:r>
          </a:p>
          <a:p>
            <a:pPr marL="800100" lvl="1" indent="-342900">
              <a:buFont typeface="Arial" panose="020B0604020202020204" pitchFamily="34" charset="0"/>
              <a:buChar char="•"/>
            </a:pPr>
            <a:r>
              <a:rPr lang="en-US" sz="2000" dirty="0">
                <a:solidFill>
                  <a:schemeClr val="bg1"/>
                </a:solidFill>
              </a:rPr>
              <a:t>Newspapers</a:t>
            </a:r>
          </a:p>
          <a:p>
            <a:pPr marL="800100" lvl="1" indent="-342900">
              <a:buFont typeface="Arial" panose="020B0604020202020204" pitchFamily="34" charset="0"/>
              <a:buChar char="•"/>
            </a:pPr>
            <a:r>
              <a:rPr lang="en-US" sz="2000" dirty="0">
                <a:solidFill>
                  <a:schemeClr val="bg1"/>
                </a:solidFill>
              </a:rPr>
              <a:t>Special Collections</a:t>
            </a:r>
          </a:p>
          <a:p>
            <a:pPr marL="800100" lvl="1" indent="-342900">
              <a:buFont typeface="Arial" panose="020B0604020202020204" pitchFamily="34" charset="0"/>
              <a:buChar char="•"/>
            </a:pPr>
            <a:r>
              <a:rPr lang="en-US" sz="2000" dirty="0">
                <a:solidFill>
                  <a:schemeClr val="bg1"/>
                </a:solidFill>
              </a:rPr>
              <a:t>PDF, DOC, XLS, PST, CVS, etc</a:t>
            </a:r>
            <a:r>
              <a:rPr lang="en-US" sz="2400" dirty="0">
                <a:solidFill>
                  <a:schemeClr val="bg1"/>
                </a:solidFill>
              </a:rPr>
              <a:t>.</a:t>
            </a:r>
          </a:p>
          <a:p>
            <a:pPr lvl="1"/>
            <a:endParaRPr lang="en-US" sz="2400" dirty="0">
              <a:solidFill>
                <a:schemeClr val="bg1"/>
              </a:solidFill>
            </a:endParaRPr>
          </a:p>
          <a:p>
            <a:r>
              <a:rPr lang="en-US" sz="2800" dirty="0">
                <a:solidFill>
                  <a:schemeClr val="bg1"/>
                </a:solidFill>
              </a:rPr>
              <a:t>Many Other Staff</a:t>
            </a:r>
          </a:p>
          <a:p>
            <a:pPr marL="800100" lvl="1" indent="-342900">
              <a:buFont typeface="Arial" panose="020B0604020202020204" pitchFamily="34" charset="0"/>
              <a:buChar char="•"/>
            </a:pPr>
            <a:r>
              <a:rPr lang="en-US" sz="2000" dirty="0">
                <a:solidFill>
                  <a:schemeClr val="bg1"/>
                </a:solidFill>
              </a:rPr>
              <a:t>Rare Books</a:t>
            </a:r>
          </a:p>
          <a:p>
            <a:pPr marL="800100" lvl="1" indent="-342900">
              <a:buFont typeface="Arial" panose="020B0604020202020204" pitchFamily="34" charset="0"/>
              <a:buChar char="•"/>
            </a:pPr>
            <a:r>
              <a:rPr lang="en-US" sz="2000" dirty="0">
                <a:solidFill>
                  <a:schemeClr val="bg1"/>
                </a:solidFill>
              </a:rPr>
              <a:t>Archives</a:t>
            </a:r>
          </a:p>
          <a:p>
            <a:pPr marL="800100" lvl="1" indent="-342900">
              <a:buFont typeface="Arial" panose="020B0604020202020204" pitchFamily="34" charset="0"/>
              <a:buChar char="•"/>
            </a:pPr>
            <a:r>
              <a:rPr lang="en-US" sz="2000" dirty="0">
                <a:solidFill>
                  <a:schemeClr val="bg1"/>
                </a:solidFill>
              </a:rPr>
              <a:t>Library</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59039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A05-55D8-43CA-90F3-991088E5004D}"/>
              </a:ext>
            </a:extLst>
          </p:cNvPr>
          <p:cNvSpPr>
            <a:spLocks noGrp="1"/>
          </p:cNvSpPr>
          <p:nvPr>
            <p:ph type="title"/>
          </p:nvPr>
        </p:nvSpPr>
        <p:spPr>
          <a:xfrm>
            <a:off x="838200" y="80645"/>
            <a:ext cx="8895347" cy="1325563"/>
          </a:xfrm>
        </p:spPr>
        <p:txBody>
          <a:bodyPr/>
          <a:lstStyle/>
          <a:p>
            <a:r>
              <a:rPr lang="en-US" dirty="0">
                <a:solidFill>
                  <a:srgbClr val="E84A27"/>
                </a:solidFill>
                <a:latin typeface="Georgia"/>
                <a:cs typeface="Calibri Light"/>
              </a:rPr>
              <a:t>Steps toward success</a:t>
            </a:r>
          </a:p>
        </p:txBody>
      </p:sp>
      <p:sp>
        <p:nvSpPr>
          <p:cNvPr id="3" name="Content Placeholder 2">
            <a:extLst>
              <a:ext uri="{FF2B5EF4-FFF2-40B4-BE49-F238E27FC236}">
                <a16:creationId xmlns:a16="http://schemas.microsoft.com/office/drawing/2014/main" id="{1DB1016C-0F2A-40AA-822F-E66F08ACC1AB}"/>
              </a:ext>
            </a:extLst>
          </p:cNvPr>
          <p:cNvSpPr>
            <a:spLocks noGrp="1"/>
          </p:cNvSpPr>
          <p:nvPr>
            <p:ph idx="1"/>
          </p:nvPr>
        </p:nvSpPr>
        <p:spPr>
          <a:xfrm>
            <a:off x="838200" y="1250861"/>
            <a:ext cx="10515600" cy="4842804"/>
          </a:xfr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lnSpcReduction="10000"/>
          </a:bodyPr>
          <a:lstStyle/>
          <a:p>
            <a:pPr marL="0" indent="0">
              <a:buNone/>
            </a:pPr>
            <a:endParaRPr lang="en-US" dirty="0">
              <a:solidFill>
                <a:schemeClr val="bg1"/>
              </a:solidFill>
              <a:cs typeface="Calibri" panose="020F0502020204030204"/>
            </a:endParaRPr>
          </a:p>
          <a:p>
            <a:pPr>
              <a:lnSpc>
                <a:spcPct val="100000"/>
              </a:lnSpc>
              <a:spcBef>
                <a:spcPts val="0"/>
              </a:spcBef>
            </a:pPr>
            <a:r>
              <a:rPr lang="en-US" sz="3200" dirty="0">
                <a:solidFill>
                  <a:schemeClr val="bg1"/>
                </a:solidFill>
                <a:cs typeface="Calibri" panose="020F0502020204030204"/>
              </a:rPr>
              <a:t>Find some friends! (IDCAP – Improving Digital Content Appraisal &amp; Processing)</a:t>
            </a:r>
          </a:p>
          <a:p>
            <a:pPr>
              <a:lnSpc>
                <a:spcPct val="100000"/>
              </a:lnSpc>
              <a:spcBef>
                <a:spcPts val="0"/>
              </a:spcBef>
            </a:pPr>
            <a:r>
              <a:rPr lang="en-US" sz="3200" dirty="0">
                <a:solidFill>
                  <a:schemeClr val="bg1"/>
                </a:solidFill>
                <a:cs typeface="Calibri" panose="020F0502020204030204"/>
              </a:rPr>
              <a:t>Identify a senior-level champion (Associate University Librarian)</a:t>
            </a:r>
          </a:p>
          <a:p>
            <a:pPr>
              <a:lnSpc>
                <a:spcPct val="100000"/>
              </a:lnSpc>
              <a:spcBef>
                <a:spcPts val="0"/>
              </a:spcBef>
            </a:pPr>
            <a:r>
              <a:rPr lang="en-US" sz="3200" dirty="0">
                <a:solidFill>
                  <a:schemeClr val="bg1"/>
                </a:solidFill>
                <a:cs typeface="Calibri" panose="020F0502020204030204"/>
              </a:rPr>
              <a:t>Learn together (webinars, readings, shared documents)</a:t>
            </a:r>
          </a:p>
          <a:p>
            <a:pPr>
              <a:lnSpc>
                <a:spcPct val="100000"/>
              </a:lnSpc>
              <a:spcBef>
                <a:spcPts val="0"/>
              </a:spcBef>
            </a:pPr>
            <a:r>
              <a:rPr lang="en-US" sz="3200" dirty="0">
                <a:solidFill>
                  <a:schemeClr val="bg1"/>
                </a:solidFill>
                <a:cs typeface="Calibri" panose="020F0502020204030204"/>
              </a:rPr>
              <a:t>Start with what you know</a:t>
            </a:r>
          </a:p>
          <a:p>
            <a:pPr>
              <a:lnSpc>
                <a:spcPct val="100000"/>
              </a:lnSpc>
              <a:spcBef>
                <a:spcPts val="0"/>
              </a:spcBef>
            </a:pPr>
            <a:r>
              <a:rPr lang="en-US" sz="3200" dirty="0">
                <a:solidFill>
                  <a:schemeClr val="bg1"/>
                </a:solidFill>
                <a:cs typeface="Calibri" panose="020F0502020204030204"/>
              </a:rPr>
              <a:t>Use a proven methodology (Project Management Institute)</a:t>
            </a:r>
          </a:p>
          <a:p>
            <a:pPr>
              <a:lnSpc>
                <a:spcPct val="100000"/>
              </a:lnSpc>
              <a:spcBef>
                <a:spcPts val="0"/>
              </a:spcBef>
            </a:pPr>
            <a:r>
              <a:rPr lang="en-US" sz="3200" dirty="0">
                <a:solidFill>
                  <a:schemeClr val="bg1"/>
                </a:solidFill>
                <a:cs typeface="Calibri" panose="020F0502020204030204"/>
              </a:rPr>
              <a:t>Collect some data</a:t>
            </a:r>
          </a:p>
          <a:p>
            <a:pPr>
              <a:lnSpc>
                <a:spcPct val="100000"/>
              </a:lnSpc>
              <a:spcBef>
                <a:spcPts val="0"/>
              </a:spcBef>
            </a:pPr>
            <a:r>
              <a:rPr lang="en-US" sz="3200" dirty="0">
                <a:solidFill>
                  <a:schemeClr val="bg1"/>
                </a:solidFill>
                <a:cs typeface="Calibri" panose="020F0502020204030204"/>
              </a:rPr>
              <a:t>Set a time limit</a:t>
            </a:r>
          </a:p>
        </p:txBody>
      </p:sp>
    </p:spTree>
    <p:extLst>
      <p:ext uri="{BB962C8B-B14F-4D97-AF65-F5344CB8AC3E}">
        <p14:creationId xmlns:p14="http://schemas.microsoft.com/office/powerpoint/2010/main" val="140872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map&#10;&#10;Description automatically generated">
            <a:extLst>
              <a:ext uri="{FF2B5EF4-FFF2-40B4-BE49-F238E27FC236}">
                <a16:creationId xmlns:a16="http://schemas.microsoft.com/office/drawing/2014/main" id="{68E91F0B-33E0-4653-9553-3449C8A9C73E}"/>
              </a:ext>
            </a:extLst>
          </p:cNvPr>
          <p:cNvPicPr>
            <a:picLocks noGrp="1" noChangeAspect="1"/>
          </p:cNvPicPr>
          <p:nvPr>
            <p:ph idx="1"/>
          </p:nvPr>
        </p:nvPicPr>
        <p:blipFill>
          <a:blip r:embed="rId2"/>
          <a:stretch>
            <a:fillRect/>
          </a:stretch>
        </p:blipFill>
        <p:spPr>
          <a:xfrm>
            <a:off x="6326517" y="1293222"/>
            <a:ext cx="5456698" cy="5303738"/>
          </a:xfrm>
          <a:effectLst>
            <a:outerShdw blurRad="50800" dist="38100" dir="16200000" rotWithShape="0">
              <a:prstClr val="black">
                <a:alpha val="40000"/>
              </a:prstClr>
            </a:outerShdw>
            <a:softEdge rad="12700"/>
          </a:effectLst>
          <a:scene3d>
            <a:camera prst="orthographicFront"/>
            <a:lightRig rig="threePt" dir="t"/>
          </a:scene3d>
          <a:sp3d>
            <a:bevelT/>
          </a:sp3d>
        </p:spPr>
      </p:pic>
      <p:sp>
        <p:nvSpPr>
          <p:cNvPr id="5" name="Title 1">
            <a:extLst>
              <a:ext uri="{FF2B5EF4-FFF2-40B4-BE49-F238E27FC236}">
                <a16:creationId xmlns:a16="http://schemas.microsoft.com/office/drawing/2014/main" id="{1BD7AA05-55D8-43CA-90F3-991088E5004D}"/>
              </a:ext>
            </a:extLst>
          </p:cNvPr>
          <p:cNvSpPr>
            <a:spLocks noGrp="1"/>
          </p:cNvSpPr>
          <p:nvPr>
            <p:ph type="title"/>
          </p:nvPr>
        </p:nvSpPr>
        <p:spPr>
          <a:xfrm>
            <a:off x="566542" y="415355"/>
            <a:ext cx="10471484" cy="716424"/>
          </a:xfrm>
          <a:noFill/>
        </p:spPr>
        <p:txBody>
          <a:bodyPr>
            <a:normAutofit fontScale="90000"/>
          </a:bodyPr>
          <a:lstStyle/>
          <a:p>
            <a:r>
              <a:rPr lang="en-US" sz="4900" dirty="0">
                <a:solidFill>
                  <a:srgbClr val="E84A27"/>
                </a:solidFill>
                <a:latin typeface="Georgia"/>
                <a:cs typeface="Calibri Light"/>
              </a:rPr>
              <a:t>Start with what you know</a:t>
            </a:r>
            <a:endParaRPr lang="en-US" sz="2700" dirty="0">
              <a:solidFill>
                <a:srgbClr val="E84A27"/>
              </a:solidFill>
              <a:cs typeface="Calibri Light"/>
            </a:endParaRPr>
          </a:p>
        </p:txBody>
      </p:sp>
      <p:sp>
        <p:nvSpPr>
          <p:cNvPr id="6" name="Title 1">
            <a:extLst>
              <a:ext uri="{FF2B5EF4-FFF2-40B4-BE49-F238E27FC236}">
                <a16:creationId xmlns:a16="http://schemas.microsoft.com/office/drawing/2014/main" id="{1BD7AA05-55D8-43CA-90F3-991088E5004D}"/>
              </a:ext>
            </a:extLst>
          </p:cNvPr>
          <p:cNvSpPr txBox="1">
            <a:spLocks/>
          </p:cNvSpPr>
          <p:nvPr/>
        </p:nvSpPr>
        <p:spPr>
          <a:xfrm>
            <a:off x="882874" y="2724673"/>
            <a:ext cx="4930358" cy="2251572"/>
          </a:xfrm>
          <a:prstGeom prst="rect">
            <a:avLst/>
          </a:prstGeom>
          <a:noFill/>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Calibri" panose="020F0502020204030204" pitchFamily="34" charset="0"/>
                <a:cs typeface="Calibri" panose="020F0502020204030204" pitchFamily="34" charset="0"/>
              </a:rPr>
              <a:t>From Tracy M. Popp, "Developing Policies, Procedures and Workflows for Stewarding Born Digital Collections in the University Library and University Archives at the University Of Illinois Urbana-Champaign," IDEALS, 2013, </a:t>
            </a:r>
            <a:r>
              <a:rPr lang="en-US" sz="1800" dirty="0">
                <a:solidFill>
                  <a:schemeClr val="bg1"/>
                </a:solidFill>
                <a:latin typeface="Calibri" panose="020F0502020204030204" pitchFamily="34" charset="0"/>
                <a:ea typeface="+mj-lt"/>
                <a:cs typeface="Calibri" panose="020F0502020204030204" pitchFamily="34" charset="0"/>
                <a:hlinkClick r:id="rId3">
                  <a:extLst>
                    <a:ext uri="{A12FA001-AC4F-418D-AE19-62706E023703}">
                      <ahyp:hlinkClr xmlns:ahyp="http://schemas.microsoft.com/office/drawing/2018/hyperlinkcolor" val="tx"/>
                    </a:ext>
                  </a:extLst>
                </a:hlinkClick>
              </a:rPr>
              <a:t>http://hdl.handle.net/2142/106638</a:t>
            </a:r>
            <a:endParaRPr lang="en-US" sz="1800" dirty="0">
              <a:solidFill>
                <a:schemeClr val="bg1"/>
              </a:solidFill>
              <a:latin typeface="Calibri" panose="020F0502020204030204" pitchFamily="34" charset="0"/>
              <a:cs typeface="Calibri" panose="020F0502020204030204" pitchFamily="34" charset="0"/>
            </a:endParaRPr>
          </a:p>
          <a:p>
            <a:endParaRPr lang="en-US" dirty="0">
              <a:solidFill>
                <a:srgbClr val="E0511D"/>
              </a:solidFill>
              <a:cs typeface="Calibri Light"/>
            </a:endParaRPr>
          </a:p>
        </p:txBody>
      </p:sp>
    </p:spTree>
    <p:extLst>
      <p:ext uri="{BB962C8B-B14F-4D97-AF65-F5344CB8AC3E}">
        <p14:creationId xmlns:p14="http://schemas.microsoft.com/office/powerpoint/2010/main" val="195936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automatically generated">
            <a:extLst>
              <a:ext uri="{FF2B5EF4-FFF2-40B4-BE49-F238E27FC236}">
                <a16:creationId xmlns:a16="http://schemas.microsoft.com/office/drawing/2014/main" id="{DA2C99D3-0CC6-456E-AA9B-CF16A31E878E}"/>
              </a:ext>
            </a:extLst>
          </p:cNvPr>
          <p:cNvPicPr>
            <a:picLocks noGrp="1" noChangeAspect="1"/>
          </p:cNvPicPr>
          <p:nvPr>
            <p:ph idx="1"/>
          </p:nvPr>
        </p:nvPicPr>
        <p:blipFill>
          <a:blip r:embed="rId2"/>
          <a:stretch>
            <a:fillRect/>
          </a:stretch>
        </p:blipFill>
        <p:spPr>
          <a:xfrm>
            <a:off x="1348163" y="1102272"/>
            <a:ext cx="9264352" cy="4664302"/>
          </a:xfrm>
        </p:spPr>
      </p:pic>
      <p:sp>
        <p:nvSpPr>
          <p:cNvPr id="5" name="TextBox 4">
            <a:extLst>
              <a:ext uri="{FF2B5EF4-FFF2-40B4-BE49-F238E27FC236}">
                <a16:creationId xmlns:a16="http://schemas.microsoft.com/office/drawing/2014/main" id="{D4EA6442-E356-4F49-B997-535404F73C7C}"/>
              </a:ext>
            </a:extLst>
          </p:cNvPr>
          <p:cNvSpPr txBox="1"/>
          <p:nvPr/>
        </p:nvSpPr>
        <p:spPr>
          <a:xfrm>
            <a:off x="364066" y="6189435"/>
            <a:ext cx="11430001" cy="276999"/>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ea typeface="+mn-lt"/>
                <a:cs typeface="+mn-lt"/>
                <a:hlinkClick r:id="rId3"/>
              </a:rPr>
              <a:t>Current flowchart for University Archives' workflow. Available at: https://docs.google.com/drawings/d/1sKptZVyML1J0XTTlj0yZRiWcnpxZwhvKq5BDF2RtUgs/edit?usp=sharing</a:t>
            </a:r>
            <a:endParaRPr lang="en-US" sz="1200" dirty="0">
              <a:cs typeface="Calibri"/>
            </a:endParaRPr>
          </a:p>
        </p:txBody>
      </p:sp>
    </p:spTree>
    <p:extLst>
      <p:ext uri="{BB962C8B-B14F-4D97-AF65-F5344CB8AC3E}">
        <p14:creationId xmlns:p14="http://schemas.microsoft.com/office/powerpoint/2010/main" val="24902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430"/>
            <a:ext cx="10515600" cy="1325563"/>
          </a:xfrm>
        </p:spPr>
        <p:txBody>
          <a:bodyPr>
            <a:normAutofit/>
          </a:bodyPr>
          <a:lstStyle/>
          <a:p>
            <a:r>
              <a:rPr lang="en-US" dirty="0">
                <a:solidFill>
                  <a:srgbClr val="E84A27"/>
                </a:solidFill>
                <a:latin typeface="Georgia"/>
              </a:rPr>
              <a:t>Use a proven methodology</a:t>
            </a:r>
            <a:br>
              <a:rPr lang="en-US" sz="4000" dirty="0">
                <a:solidFill>
                  <a:schemeClr val="bg1"/>
                </a:solidFill>
              </a:rPr>
            </a:br>
            <a:endParaRPr lang="en-US" sz="2400" dirty="0">
              <a:solidFill>
                <a:srgbClr val="FFFF00"/>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68211" b="80151"/>
          <a:stretch/>
        </p:blipFill>
        <p:spPr>
          <a:xfrm>
            <a:off x="1130107" y="1676094"/>
            <a:ext cx="916891" cy="475498"/>
          </a:xfrm>
          <a:scene3d>
            <a:camera prst="orthographicFront"/>
            <a:lightRig rig="threePt" dir="t"/>
          </a:scene3d>
          <a:sp3d>
            <a:bevelT/>
          </a:sp3d>
        </p:spPr>
      </p:pic>
      <p:sp>
        <p:nvSpPr>
          <p:cNvPr id="5" name="Rectangle 4"/>
          <p:cNvSpPr/>
          <p:nvPr/>
        </p:nvSpPr>
        <p:spPr>
          <a:xfrm>
            <a:off x="938463" y="2203842"/>
            <a:ext cx="1891352" cy="369332"/>
          </a:xfrm>
          <a:prstGeom prst="rect">
            <a:avLst/>
          </a:prstGeom>
        </p:spPr>
        <p:txBody>
          <a:bodyPr wrap="none">
            <a:spAutoFit/>
          </a:bodyPr>
          <a:lstStyle/>
          <a:p>
            <a:r>
              <a:rPr lang="en-US" dirty="0">
                <a:solidFill>
                  <a:schemeClr val="bg1"/>
                </a:solidFill>
              </a:rPr>
              <a:t>http://pimbok.org</a:t>
            </a:r>
            <a:endParaRPr lang="en-US" dirty="0"/>
          </a:p>
        </p:txBody>
      </p:sp>
      <p:sp>
        <p:nvSpPr>
          <p:cNvPr id="6" name="TextBox 5"/>
          <p:cNvSpPr txBox="1"/>
          <p:nvPr/>
        </p:nvSpPr>
        <p:spPr>
          <a:xfrm>
            <a:off x="938464" y="1883193"/>
            <a:ext cx="9891340" cy="4373228"/>
          </a:xfrm>
          <a:prstGeom prst="rect">
            <a:avLst/>
          </a:prstGeom>
          <a:noFill/>
        </p:spPr>
        <p:txBody>
          <a:bodyPr wrap="square" rtlCol="0">
            <a:spAutoFit/>
          </a:bodyPr>
          <a:lstStyle/>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422" y="1717394"/>
            <a:ext cx="3623423" cy="4704826"/>
          </a:xfrm>
          <a:prstGeom prst="rect">
            <a:avLst/>
          </a:prstGeom>
          <a:scene3d>
            <a:camera prst="orthographicFront"/>
            <a:lightRig rig="threePt" dir="t"/>
          </a:scene3d>
          <a:sp3d>
            <a:bevelT/>
          </a:sp3d>
        </p:spPr>
      </p:pic>
    </p:spTree>
    <p:extLst>
      <p:ext uri="{BB962C8B-B14F-4D97-AF65-F5344CB8AC3E}">
        <p14:creationId xmlns:p14="http://schemas.microsoft.com/office/powerpoint/2010/main" val="215507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A05-55D8-43CA-90F3-991088E5004D}"/>
              </a:ext>
            </a:extLst>
          </p:cNvPr>
          <p:cNvSpPr>
            <a:spLocks noGrp="1"/>
          </p:cNvSpPr>
          <p:nvPr>
            <p:ph type="title"/>
          </p:nvPr>
        </p:nvSpPr>
        <p:spPr>
          <a:xfrm>
            <a:off x="668590" y="0"/>
            <a:ext cx="10515600" cy="1325563"/>
          </a:xfrm>
        </p:spPr>
        <p:txBody>
          <a:bodyPr/>
          <a:lstStyle/>
          <a:p>
            <a:r>
              <a:rPr lang="en-US" dirty="0">
                <a:solidFill>
                  <a:srgbClr val="E84A27"/>
                </a:solidFill>
                <a:latin typeface="Georgia"/>
                <a:cs typeface="Calibri Light"/>
              </a:rPr>
              <a:t>Collect some data</a:t>
            </a:r>
            <a:endParaRPr lang="en-US" dirty="0">
              <a:solidFill>
                <a:srgbClr val="E84A27"/>
              </a:solidFill>
              <a:latin typeface="Georgia" panose="02040502050405020303" pitchFamily="18" charset="0"/>
              <a:cs typeface="Calibri Light"/>
            </a:endParaRPr>
          </a:p>
        </p:txBody>
      </p:sp>
      <p:pic>
        <p:nvPicPr>
          <p:cNvPr id="4" name="Content Placeholder 3"/>
          <p:cNvPicPr>
            <a:picLocks noGrp="1"/>
          </p:cNvPicPr>
          <p:nvPr>
            <p:ph idx="1"/>
          </p:nvPr>
        </p:nvPicPr>
        <p:blipFill rotWithShape="1">
          <a:blip r:embed="rId2"/>
          <a:srcRect l="14904" t="21078" r="66186" b="23091"/>
          <a:stretch/>
        </p:blipFill>
        <p:spPr bwMode="auto">
          <a:xfrm>
            <a:off x="5069841" y="1325563"/>
            <a:ext cx="6003632" cy="460688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53640926-AAD7-44D8-BBD7-CCE9431645EC}">
              <a14:shadowObscured xmlns:a14="http://schemas.microsoft.com/office/drawing/2010/main"/>
            </a:ext>
          </a:extLst>
        </p:spPr>
      </p:pic>
      <p:sp>
        <p:nvSpPr>
          <p:cNvPr id="3" name="TextBox 2"/>
          <p:cNvSpPr txBox="1"/>
          <p:nvPr/>
        </p:nvSpPr>
        <p:spPr>
          <a:xfrm>
            <a:off x="839334" y="2373280"/>
            <a:ext cx="3279424" cy="523220"/>
          </a:xfrm>
          <a:prstGeom prst="rect">
            <a:avLst/>
          </a:prstGeom>
          <a:noFill/>
        </p:spPr>
        <p:txBody>
          <a:bodyPr wrap="none" rtlCol="0">
            <a:spAutoFit/>
          </a:bodyPr>
          <a:lstStyle/>
          <a:p>
            <a:r>
              <a:rPr lang="en-US" sz="2800" dirty="0">
                <a:solidFill>
                  <a:schemeClr val="bg1"/>
                </a:solidFill>
              </a:rPr>
              <a:t>(Use Cases Template)</a:t>
            </a:r>
          </a:p>
        </p:txBody>
      </p:sp>
    </p:spTree>
    <p:extLst>
      <p:ext uri="{BB962C8B-B14F-4D97-AF65-F5344CB8AC3E}">
        <p14:creationId xmlns:p14="http://schemas.microsoft.com/office/powerpoint/2010/main" val="366296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AA05-55D8-43CA-90F3-991088E5004D}"/>
              </a:ext>
            </a:extLst>
          </p:cNvPr>
          <p:cNvSpPr>
            <a:spLocks noGrp="1"/>
          </p:cNvSpPr>
          <p:nvPr>
            <p:ph type="title"/>
          </p:nvPr>
        </p:nvSpPr>
        <p:spPr/>
        <p:txBody>
          <a:bodyPr/>
          <a:lstStyle/>
          <a:p>
            <a:r>
              <a:rPr lang="en-US" dirty="0">
                <a:solidFill>
                  <a:srgbClr val="E84A27"/>
                </a:solidFill>
                <a:latin typeface="Georgia"/>
                <a:cs typeface="Calibri Light"/>
              </a:rPr>
              <a:t>Use cases summary</a:t>
            </a:r>
          </a:p>
        </p:txBody>
      </p:sp>
      <p:graphicFrame>
        <p:nvGraphicFramePr>
          <p:cNvPr id="4" name="Table 3"/>
          <p:cNvGraphicFramePr>
            <a:graphicFrameLocks noGrp="1"/>
          </p:cNvGraphicFramePr>
          <p:nvPr>
            <p:extLst>
              <p:ext uri="{D42A27DB-BD31-4B8C-83A1-F6EECF244321}">
                <p14:modId xmlns:p14="http://schemas.microsoft.com/office/powerpoint/2010/main" val="2383265534"/>
              </p:ext>
            </p:extLst>
          </p:nvPr>
        </p:nvGraphicFramePr>
        <p:xfrm>
          <a:off x="539620" y="1828801"/>
          <a:ext cx="11457993" cy="3761036"/>
        </p:xfrm>
        <a:graphic>
          <a:graphicData uri="http://schemas.openxmlformats.org/drawingml/2006/table">
            <a:tbl>
              <a:tblPr firstRow="1" bandRow="1">
                <a:tableStyleId>{21E4AEA4-8DFA-4A89-87EB-49C32662AFE0}</a:tableStyleId>
              </a:tblPr>
              <a:tblGrid>
                <a:gridCol w="1913603">
                  <a:extLst>
                    <a:ext uri="{9D8B030D-6E8A-4147-A177-3AD203B41FA5}">
                      <a16:colId xmlns:a16="http://schemas.microsoft.com/office/drawing/2014/main" val="2979360149"/>
                    </a:ext>
                  </a:extLst>
                </a:gridCol>
                <a:gridCol w="4894802">
                  <a:extLst>
                    <a:ext uri="{9D8B030D-6E8A-4147-A177-3AD203B41FA5}">
                      <a16:colId xmlns:a16="http://schemas.microsoft.com/office/drawing/2014/main" val="1687957795"/>
                    </a:ext>
                  </a:extLst>
                </a:gridCol>
                <a:gridCol w="1694998">
                  <a:extLst>
                    <a:ext uri="{9D8B030D-6E8A-4147-A177-3AD203B41FA5}">
                      <a16:colId xmlns:a16="http://schemas.microsoft.com/office/drawing/2014/main" val="49012901"/>
                    </a:ext>
                  </a:extLst>
                </a:gridCol>
                <a:gridCol w="2954590">
                  <a:extLst>
                    <a:ext uri="{9D8B030D-6E8A-4147-A177-3AD203B41FA5}">
                      <a16:colId xmlns:a16="http://schemas.microsoft.com/office/drawing/2014/main" val="1646136802"/>
                    </a:ext>
                  </a:extLst>
                </a:gridCol>
              </a:tblGrid>
              <a:tr h="485192">
                <a:tc>
                  <a:txBody>
                    <a:bodyPr/>
                    <a:lstStyle/>
                    <a:p>
                      <a:r>
                        <a:rPr lang="en-US" dirty="0"/>
                        <a:t>Profile</a:t>
                      </a:r>
                    </a:p>
                  </a:txBody>
                  <a:tcPr/>
                </a:tc>
                <a:tc>
                  <a:txBody>
                    <a:bodyPr/>
                    <a:lstStyle/>
                    <a:p>
                      <a:r>
                        <a:rPr lang="en-US" dirty="0"/>
                        <a:t>Content Types</a:t>
                      </a:r>
                    </a:p>
                  </a:txBody>
                  <a:tcPr/>
                </a:tc>
                <a:tc>
                  <a:txBody>
                    <a:bodyPr/>
                    <a:lstStyle/>
                    <a:p>
                      <a:r>
                        <a:rPr lang="en-US" dirty="0"/>
                        <a:t>File</a:t>
                      </a:r>
                      <a:r>
                        <a:rPr lang="en-US" baseline="0" dirty="0"/>
                        <a:t> Formats</a:t>
                      </a:r>
                      <a:endParaRPr lang="en-US" dirty="0"/>
                    </a:p>
                  </a:txBody>
                  <a:tcPr/>
                </a:tc>
                <a:tc>
                  <a:txBody>
                    <a:bodyPr/>
                    <a:lstStyle/>
                    <a:p>
                      <a:r>
                        <a:rPr lang="en-US" dirty="0"/>
                        <a:t>Deposit Frequency</a:t>
                      </a:r>
                    </a:p>
                  </a:txBody>
                  <a:tcPr/>
                </a:tc>
                <a:extLst>
                  <a:ext uri="{0D108BD9-81ED-4DB2-BD59-A6C34878D82A}">
                    <a16:rowId xmlns:a16="http://schemas.microsoft.com/office/drawing/2014/main" val="3217130140"/>
                  </a:ext>
                </a:extLst>
              </a:tr>
              <a:tr h="671804">
                <a:tc>
                  <a:txBody>
                    <a:bodyPr/>
                    <a:lstStyle/>
                    <a:p>
                      <a:r>
                        <a:rPr lang="en-US" dirty="0"/>
                        <a:t>Student Organizations</a:t>
                      </a:r>
                    </a:p>
                  </a:txBody>
                  <a:tcPr/>
                </a:tc>
                <a:tc>
                  <a:txBody>
                    <a:bodyPr/>
                    <a:lstStyle/>
                    <a:p>
                      <a:r>
                        <a:rPr lang="en-US" b="1" dirty="0" err="1">
                          <a:solidFill>
                            <a:srgbClr val="00B050"/>
                          </a:solidFill>
                        </a:rPr>
                        <a:t>Corresp</a:t>
                      </a:r>
                      <a:r>
                        <a:rPr lang="en-US" dirty="0"/>
                        <a:t>,</a:t>
                      </a:r>
                      <a:r>
                        <a:rPr lang="en-US" baseline="0" dirty="0"/>
                        <a:t> </a:t>
                      </a:r>
                      <a:r>
                        <a:rPr lang="en-US" b="1" baseline="0" dirty="0">
                          <a:solidFill>
                            <a:srgbClr val="7030A0"/>
                          </a:solidFill>
                        </a:rPr>
                        <a:t>Pubs</a:t>
                      </a:r>
                      <a:r>
                        <a:rPr lang="en-US" baseline="0" dirty="0"/>
                        <a:t>, Web, </a:t>
                      </a:r>
                      <a:r>
                        <a:rPr lang="en-US" b="1" baseline="0" dirty="0">
                          <a:solidFill>
                            <a:srgbClr val="C00000"/>
                          </a:solidFill>
                        </a:rPr>
                        <a:t>Photos</a:t>
                      </a:r>
                      <a:r>
                        <a:rPr lang="en-US" baseline="0" dirty="0"/>
                        <a:t>, Gov. Docs, </a:t>
                      </a:r>
                      <a:r>
                        <a:rPr lang="en-US" baseline="0" dirty="0" err="1"/>
                        <a:t>Mtgs</a:t>
                      </a:r>
                      <a:r>
                        <a:rPr lang="en-US" baseline="0" dirty="0"/>
                        <a:t>, Sound/Film, Events/Training</a:t>
                      </a:r>
                      <a:endParaRPr lang="en-US" dirty="0"/>
                    </a:p>
                  </a:txBody>
                  <a:tcPr/>
                </a:tc>
                <a:tc>
                  <a:txBody>
                    <a:bodyPr/>
                    <a:lstStyle/>
                    <a:p>
                      <a:r>
                        <a:rPr lang="en-US" dirty="0"/>
                        <a:t>All</a:t>
                      </a:r>
                    </a:p>
                  </a:txBody>
                  <a:tcPr/>
                </a:tc>
                <a:tc>
                  <a:txBody>
                    <a:bodyPr/>
                    <a:lstStyle/>
                    <a:p>
                      <a:r>
                        <a:rPr lang="en-US" b="1" dirty="0">
                          <a:solidFill>
                            <a:srgbClr val="00B050"/>
                          </a:solidFill>
                        </a:rPr>
                        <a:t>Unknown</a:t>
                      </a:r>
                    </a:p>
                  </a:txBody>
                  <a:tcPr/>
                </a:tc>
                <a:extLst>
                  <a:ext uri="{0D108BD9-81ED-4DB2-BD59-A6C34878D82A}">
                    <a16:rowId xmlns:a16="http://schemas.microsoft.com/office/drawing/2014/main" val="3395242873"/>
                  </a:ext>
                </a:extLst>
              </a:tr>
              <a:tr h="678380">
                <a:tc>
                  <a:txBody>
                    <a:bodyPr/>
                    <a:lstStyle/>
                    <a:p>
                      <a:r>
                        <a:rPr lang="en-US" dirty="0"/>
                        <a:t>Administrative Records</a:t>
                      </a:r>
                    </a:p>
                  </a:txBody>
                  <a:tcPr/>
                </a:tc>
                <a:tc>
                  <a:txBody>
                    <a:bodyPr/>
                    <a:lstStyle/>
                    <a:p>
                      <a:r>
                        <a:rPr lang="en-US" b="1" dirty="0" err="1">
                          <a:solidFill>
                            <a:srgbClr val="00B050"/>
                          </a:solidFill>
                        </a:rPr>
                        <a:t>Corresp</a:t>
                      </a:r>
                      <a:r>
                        <a:rPr lang="en-US" dirty="0"/>
                        <a:t>, </a:t>
                      </a:r>
                      <a:r>
                        <a:rPr lang="en-US" b="1" dirty="0">
                          <a:solidFill>
                            <a:srgbClr val="7030A0"/>
                          </a:solidFill>
                        </a:rPr>
                        <a:t>Pubs</a:t>
                      </a:r>
                      <a:r>
                        <a:rPr lang="en-US" dirty="0"/>
                        <a:t>, Web, </a:t>
                      </a:r>
                      <a:r>
                        <a:rPr lang="en-US" b="1" dirty="0">
                          <a:solidFill>
                            <a:srgbClr val="C00000"/>
                          </a:solidFill>
                        </a:rPr>
                        <a:t>Photos</a:t>
                      </a:r>
                      <a:r>
                        <a:rPr lang="en-US" dirty="0"/>
                        <a:t>, Governing Docs, </a:t>
                      </a:r>
                      <a:r>
                        <a:rPr lang="en-US" dirty="0" err="1"/>
                        <a:t>Mtgs</a:t>
                      </a:r>
                      <a:r>
                        <a:rPr lang="en-US" dirty="0"/>
                        <a:t>, Events/Training</a:t>
                      </a:r>
                    </a:p>
                  </a:txBody>
                  <a:tcPr/>
                </a:tc>
                <a:tc>
                  <a:txBody>
                    <a:bodyPr/>
                    <a:lstStyle/>
                    <a:p>
                      <a:r>
                        <a:rPr lang="en-US" dirty="0"/>
                        <a:t>All</a:t>
                      </a:r>
                    </a:p>
                  </a:txBody>
                  <a:tcPr/>
                </a:tc>
                <a:tc>
                  <a:txBody>
                    <a:bodyPr/>
                    <a:lstStyle/>
                    <a:p>
                      <a:r>
                        <a:rPr lang="en-US" b="1" dirty="0">
                          <a:solidFill>
                            <a:srgbClr val="C00000"/>
                          </a:solidFill>
                        </a:rPr>
                        <a:t>Annual</a:t>
                      </a:r>
                    </a:p>
                  </a:txBody>
                  <a:tcPr/>
                </a:tc>
                <a:extLst>
                  <a:ext uri="{0D108BD9-81ED-4DB2-BD59-A6C34878D82A}">
                    <a16:rowId xmlns:a16="http://schemas.microsoft.com/office/drawing/2014/main" val="1838926825"/>
                  </a:ext>
                </a:extLst>
              </a:tr>
              <a:tr h="678380">
                <a:tc>
                  <a:txBody>
                    <a:bodyPr/>
                    <a:lstStyle/>
                    <a:p>
                      <a:r>
                        <a:rPr lang="en-US" dirty="0"/>
                        <a:t>Individual Donors</a:t>
                      </a:r>
                    </a:p>
                  </a:txBody>
                  <a:tcPr/>
                </a:tc>
                <a:tc>
                  <a:txBody>
                    <a:bodyPr/>
                    <a:lstStyle/>
                    <a:p>
                      <a:r>
                        <a:rPr lang="en-US" b="1" dirty="0" err="1">
                          <a:solidFill>
                            <a:srgbClr val="00B050"/>
                          </a:solidFill>
                        </a:rPr>
                        <a:t>Corresp</a:t>
                      </a:r>
                      <a:r>
                        <a:rPr lang="en-US" dirty="0"/>
                        <a:t>,</a:t>
                      </a:r>
                      <a:r>
                        <a:rPr lang="en-US" baseline="0" dirty="0"/>
                        <a:t> </a:t>
                      </a:r>
                      <a:r>
                        <a:rPr lang="en-US" b="1" baseline="0" dirty="0">
                          <a:solidFill>
                            <a:srgbClr val="7030A0"/>
                          </a:solidFill>
                        </a:rPr>
                        <a:t>Pubs</a:t>
                      </a:r>
                      <a:r>
                        <a:rPr lang="en-US" baseline="0" dirty="0"/>
                        <a:t>, Web, </a:t>
                      </a:r>
                      <a:r>
                        <a:rPr lang="en-US" b="1" baseline="0" dirty="0">
                          <a:solidFill>
                            <a:srgbClr val="C00000"/>
                          </a:solidFill>
                        </a:rPr>
                        <a:t>Photos</a:t>
                      </a:r>
                      <a:r>
                        <a:rPr lang="en-US" baseline="0" dirty="0"/>
                        <a:t>, Sound/Film</a:t>
                      </a:r>
                      <a:endParaRPr lang="en-US" dirty="0"/>
                    </a:p>
                  </a:txBody>
                  <a:tcPr/>
                </a:tc>
                <a:tc>
                  <a:txBody>
                    <a:bodyPr/>
                    <a:lstStyle/>
                    <a:p>
                      <a:r>
                        <a:rPr lang="en-US" dirty="0"/>
                        <a:t>All</a:t>
                      </a:r>
                    </a:p>
                  </a:txBody>
                  <a:tcPr/>
                </a:tc>
                <a:tc>
                  <a:txBody>
                    <a:bodyPr/>
                    <a:lstStyle/>
                    <a:p>
                      <a:r>
                        <a:rPr lang="en-US" b="1" dirty="0">
                          <a:solidFill>
                            <a:srgbClr val="00B0F0"/>
                          </a:solidFill>
                        </a:rPr>
                        <a:t>One</a:t>
                      </a:r>
                      <a:r>
                        <a:rPr lang="en-US" b="1" baseline="0" dirty="0">
                          <a:solidFill>
                            <a:srgbClr val="00B0F0"/>
                          </a:solidFill>
                        </a:rPr>
                        <a:t> Time</a:t>
                      </a:r>
                      <a:endParaRPr lang="en-US" b="1" dirty="0">
                        <a:solidFill>
                          <a:srgbClr val="00B0F0"/>
                        </a:solidFill>
                      </a:endParaRPr>
                    </a:p>
                  </a:txBody>
                  <a:tcPr/>
                </a:tc>
                <a:extLst>
                  <a:ext uri="{0D108BD9-81ED-4DB2-BD59-A6C34878D82A}">
                    <a16:rowId xmlns:a16="http://schemas.microsoft.com/office/drawing/2014/main" val="3472395155"/>
                  </a:ext>
                </a:extLst>
              </a:tr>
              <a:tr h="568900">
                <a:tc>
                  <a:txBody>
                    <a:bodyPr/>
                    <a:lstStyle/>
                    <a:p>
                      <a:r>
                        <a:rPr lang="en-US" dirty="0"/>
                        <a:t>Faculty</a:t>
                      </a:r>
                    </a:p>
                  </a:txBody>
                  <a:tcPr/>
                </a:tc>
                <a:tc>
                  <a:txBody>
                    <a:bodyPr/>
                    <a:lstStyle/>
                    <a:p>
                      <a:r>
                        <a:rPr lang="en-US" b="1" dirty="0" err="1">
                          <a:solidFill>
                            <a:srgbClr val="00B050"/>
                          </a:solidFill>
                        </a:rPr>
                        <a:t>Corresp</a:t>
                      </a:r>
                      <a:r>
                        <a:rPr lang="en-US" b="1" dirty="0"/>
                        <a:t>, </a:t>
                      </a:r>
                      <a:r>
                        <a:rPr lang="en-US" b="1" dirty="0">
                          <a:solidFill>
                            <a:srgbClr val="7030A0"/>
                          </a:solidFill>
                        </a:rPr>
                        <a:t>Pubs</a:t>
                      </a:r>
                      <a:r>
                        <a:rPr lang="en-US" dirty="0"/>
                        <a:t>, </a:t>
                      </a:r>
                      <a:r>
                        <a:rPr lang="en-US" b="1" dirty="0">
                          <a:solidFill>
                            <a:srgbClr val="C00000"/>
                          </a:solidFill>
                        </a:rPr>
                        <a:t>Photos</a:t>
                      </a:r>
                      <a:r>
                        <a:rPr lang="en-US" dirty="0"/>
                        <a:t>, </a:t>
                      </a:r>
                      <a:r>
                        <a:rPr lang="en-US" b="1" dirty="0">
                          <a:solidFill>
                            <a:srgbClr val="00B0F0"/>
                          </a:solidFill>
                        </a:rPr>
                        <a:t>Data,</a:t>
                      </a:r>
                      <a:r>
                        <a:rPr lang="en-US" b="1" baseline="0" dirty="0">
                          <a:solidFill>
                            <a:srgbClr val="00B0F0"/>
                          </a:solidFill>
                        </a:rPr>
                        <a:t> Notebooks</a:t>
                      </a:r>
                      <a:endParaRPr lang="en-US" b="1" dirty="0">
                        <a:solidFill>
                          <a:srgbClr val="00B0F0"/>
                        </a:solidFill>
                      </a:endParaRPr>
                    </a:p>
                  </a:txBody>
                  <a:tcPr/>
                </a:tc>
                <a:tc>
                  <a:txBody>
                    <a:bodyPr/>
                    <a:lstStyle/>
                    <a:p>
                      <a:r>
                        <a:rPr lang="en-US" dirty="0"/>
                        <a:t>All</a:t>
                      </a:r>
                    </a:p>
                  </a:txBody>
                  <a:tcPr/>
                </a:tc>
                <a:tc>
                  <a:txBody>
                    <a:bodyPr/>
                    <a:lstStyle/>
                    <a:p>
                      <a:r>
                        <a:rPr lang="en-US" b="1" dirty="0">
                          <a:solidFill>
                            <a:srgbClr val="00B0F0"/>
                          </a:solidFill>
                        </a:rPr>
                        <a:t>One Time </a:t>
                      </a:r>
                      <a:r>
                        <a:rPr lang="en-US" dirty="0"/>
                        <a:t>/ </a:t>
                      </a:r>
                      <a:r>
                        <a:rPr lang="en-US" b="1" dirty="0">
                          <a:solidFill>
                            <a:srgbClr val="00B050"/>
                          </a:solidFill>
                        </a:rPr>
                        <a:t>Unknown</a:t>
                      </a:r>
                    </a:p>
                  </a:txBody>
                  <a:tcPr/>
                </a:tc>
                <a:extLst>
                  <a:ext uri="{0D108BD9-81ED-4DB2-BD59-A6C34878D82A}">
                    <a16:rowId xmlns:a16="http://schemas.microsoft.com/office/drawing/2014/main" val="2057511544"/>
                  </a:ext>
                </a:extLst>
              </a:tr>
              <a:tr h="678380">
                <a:tc>
                  <a:txBody>
                    <a:bodyPr/>
                    <a:lstStyle/>
                    <a:p>
                      <a:r>
                        <a:rPr lang="en-US" dirty="0"/>
                        <a:t>Associations</a:t>
                      </a:r>
                    </a:p>
                  </a:txBody>
                  <a:tcPr/>
                </a:tc>
                <a:tc>
                  <a:txBody>
                    <a:bodyPr/>
                    <a:lstStyle/>
                    <a:p>
                      <a:r>
                        <a:rPr lang="en-US" b="1" dirty="0" err="1">
                          <a:solidFill>
                            <a:srgbClr val="00B050"/>
                          </a:solidFill>
                        </a:rPr>
                        <a:t>Corresp</a:t>
                      </a:r>
                      <a:r>
                        <a:rPr lang="en-US" dirty="0"/>
                        <a:t>, </a:t>
                      </a:r>
                      <a:r>
                        <a:rPr lang="en-US" b="1" dirty="0">
                          <a:solidFill>
                            <a:srgbClr val="7030A0"/>
                          </a:solidFill>
                        </a:rPr>
                        <a:t>Pubs</a:t>
                      </a:r>
                      <a:r>
                        <a:rPr lang="en-US" dirty="0"/>
                        <a:t>,</a:t>
                      </a:r>
                      <a:r>
                        <a:rPr lang="en-US" baseline="0" dirty="0"/>
                        <a:t> Web,</a:t>
                      </a:r>
                      <a:r>
                        <a:rPr lang="en-US" b="1" baseline="0" dirty="0">
                          <a:solidFill>
                            <a:srgbClr val="C00000"/>
                          </a:solidFill>
                        </a:rPr>
                        <a:t> Photos</a:t>
                      </a:r>
                      <a:r>
                        <a:rPr lang="en-US" baseline="0" dirty="0"/>
                        <a:t>, </a:t>
                      </a:r>
                      <a:r>
                        <a:rPr lang="en-US" baseline="0" dirty="0" err="1"/>
                        <a:t>Mtgs</a:t>
                      </a:r>
                      <a:r>
                        <a:rPr lang="en-US" baseline="0" dirty="0"/>
                        <a:t>, Sound/Film, Events/Training</a:t>
                      </a:r>
                      <a:endParaRPr lang="en-US" dirty="0"/>
                    </a:p>
                  </a:txBody>
                  <a:tcPr/>
                </a:tc>
                <a:tc>
                  <a:txBody>
                    <a:bodyPr/>
                    <a:lstStyle/>
                    <a:p>
                      <a:r>
                        <a:rPr lang="en-US" dirty="0"/>
                        <a:t>All</a:t>
                      </a:r>
                    </a:p>
                  </a:txBody>
                  <a:tcPr/>
                </a:tc>
                <a:tc>
                  <a:txBody>
                    <a:bodyPr/>
                    <a:lstStyle/>
                    <a:p>
                      <a:r>
                        <a:rPr lang="en-US" b="1" dirty="0">
                          <a:solidFill>
                            <a:srgbClr val="C00000"/>
                          </a:solidFill>
                        </a:rPr>
                        <a:t>Annual</a:t>
                      </a:r>
                    </a:p>
                  </a:txBody>
                  <a:tcPr/>
                </a:tc>
                <a:extLst>
                  <a:ext uri="{0D108BD9-81ED-4DB2-BD59-A6C34878D82A}">
                    <a16:rowId xmlns:a16="http://schemas.microsoft.com/office/drawing/2014/main" val="4200804685"/>
                  </a:ext>
                </a:extLst>
              </a:tr>
            </a:tbl>
          </a:graphicData>
        </a:graphic>
      </p:graphicFrame>
    </p:spTree>
    <p:extLst>
      <p:ext uri="{BB962C8B-B14F-4D97-AF65-F5344CB8AC3E}">
        <p14:creationId xmlns:p14="http://schemas.microsoft.com/office/powerpoint/2010/main" val="358016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TotalTime>
  <Words>756</Words>
  <Application>Microsoft Macintosh PowerPoint</Application>
  <PresentationFormat>Widescreen</PresentationFormat>
  <Paragraphs>122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Adobe Hebrew</vt:lpstr>
      <vt:lpstr>Arial</vt:lpstr>
      <vt:lpstr>Calibri</vt:lpstr>
      <vt:lpstr>Calibri Light</vt:lpstr>
      <vt:lpstr>Georgia</vt:lpstr>
      <vt:lpstr>office theme</vt:lpstr>
      <vt:lpstr>How to Build a Workflow</vt:lpstr>
      <vt:lpstr>In the beginning…</vt:lpstr>
      <vt:lpstr>Today’s landscape</vt:lpstr>
      <vt:lpstr>Steps toward success</vt:lpstr>
      <vt:lpstr>Start with what you know</vt:lpstr>
      <vt:lpstr>PowerPoint Presentation</vt:lpstr>
      <vt:lpstr>Use a proven methodology </vt:lpstr>
      <vt:lpstr>Collect some data</vt:lpstr>
      <vt:lpstr>Use cases summary</vt:lpstr>
      <vt:lpstr>Rethinking workflows</vt:lpstr>
      <vt:lpstr>Informal survey of workflow documentation</vt:lpstr>
      <vt:lpstr>The landscape of workflow documentation</vt:lpstr>
      <vt:lpstr>Preliminary survey results</vt:lpstr>
      <vt:lpstr>Next steps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Kaczmarek, Joanne S</dc:creator>
  <cp:lastModifiedBy>Microsoft Office User</cp:lastModifiedBy>
  <cp:revision>910</cp:revision>
  <dcterms:created xsi:type="dcterms:W3CDTF">2013-07-15T20:26:40Z</dcterms:created>
  <dcterms:modified xsi:type="dcterms:W3CDTF">2020-07-31T21:34:24Z</dcterms:modified>
</cp:coreProperties>
</file>